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rels" ContentType="application/vnd.openxmlformats-package.relationships+xml"/>
  <Default Extension="wmf" ContentType="image/x-wmf"/>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4" r:id="rId1"/>
    <p:sldMasterId id="2147483692" r:id="rId2"/>
  </p:sldMasterIdLst>
  <p:notesMasterIdLst>
    <p:notesMasterId r:id="rId11"/>
  </p:notesMasterIdLst>
  <p:sldIdLst>
    <p:sldId id="317" r:id="rId3"/>
    <p:sldId id="262" r:id="rId4"/>
    <p:sldId id="319" r:id="rId5"/>
    <p:sldId id="320" r:id="rId6"/>
    <p:sldId id="318" r:id="rId7"/>
    <p:sldId id="322" r:id="rId8"/>
    <p:sldId id="321" r:id="rId9"/>
    <p:sldId id="268" r:id="rId10"/>
  </p:sldIdLst>
  <p:sldSz cx="12192000" cy="6858000"/>
  <p:notesSz cx="7559675" cy="106918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347" autoAdjust="0"/>
  </p:normalViewPr>
  <p:slideViewPr>
    <p:cSldViewPr snapToGrid="0">
      <p:cViewPr varScale="1">
        <p:scale>
          <a:sx n="93" d="100"/>
          <a:sy n="93" d="100"/>
        </p:scale>
        <p:origin x="1152" y="7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18" Type="http://schemas.openxmlformats.org/officeDocument/2006/relationships/customXml" Target="../customXml/item3.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17" Type="http://schemas.openxmlformats.org/officeDocument/2006/relationships/customXml" Target="../customXml/item2.xml"/><Relationship Id="rId2" Type="http://schemas.openxmlformats.org/officeDocument/2006/relationships/slideMaster" Target="slideMasters/slideMaster2.xml"/><Relationship Id="rId16"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276600" cy="536575"/>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4281488" y="0"/>
            <a:ext cx="3276600" cy="536575"/>
          </a:xfrm>
          <a:prstGeom prst="rect">
            <a:avLst/>
          </a:prstGeom>
        </p:spPr>
        <p:txBody>
          <a:bodyPr vert="horz" lIns="91440" tIns="45720" rIns="91440" bIns="45720" rtlCol="0"/>
          <a:lstStyle>
            <a:lvl1pPr algn="r">
              <a:defRPr sz="1200"/>
            </a:lvl1pPr>
          </a:lstStyle>
          <a:p>
            <a:fld id="{DEAE8918-9D1C-43A4-AFD4-2F33C8F7F6F9}" type="datetimeFigureOut">
              <a:rPr lang="fr-FR" smtClean="0"/>
              <a:t>16/12/2019</a:t>
            </a:fld>
            <a:endParaRPr lang="fr-FR"/>
          </a:p>
        </p:txBody>
      </p:sp>
      <p:sp>
        <p:nvSpPr>
          <p:cNvPr id="4" name="Espace réservé de l'image des diapositives 3"/>
          <p:cNvSpPr>
            <a:spLocks noGrp="1" noRot="1" noChangeAspect="1"/>
          </p:cNvSpPr>
          <p:nvPr>
            <p:ph type="sldImg" idx="2"/>
          </p:nvPr>
        </p:nvSpPr>
        <p:spPr>
          <a:xfrm>
            <a:off x="573088" y="1336675"/>
            <a:ext cx="6413500" cy="3608388"/>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755650" y="5145088"/>
            <a:ext cx="6048375" cy="42100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10155238"/>
            <a:ext cx="3276600" cy="53657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4281488" y="10155238"/>
            <a:ext cx="3276600" cy="536575"/>
          </a:xfrm>
          <a:prstGeom prst="rect">
            <a:avLst/>
          </a:prstGeom>
        </p:spPr>
        <p:txBody>
          <a:bodyPr vert="horz" lIns="91440" tIns="45720" rIns="91440" bIns="45720" rtlCol="0" anchor="b"/>
          <a:lstStyle>
            <a:lvl1pPr algn="r">
              <a:defRPr sz="1200"/>
            </a:lvl1pPr>
          </a:lstStyle>
          <a:p>
            <a:fld id="{339CDBB5-EC5D-490B-9159-5969934DCB98}" type="slidenum">
              <a:rPr lang="fr-FR" smtClean="0"/>
              <a:t>‹N°›</a:t>
            </a:fld>
            <a:endParaRPr lang="fr-FR"/>
          </a:p>
        </p:txBody>
      </p:sp>
    </p:spTree>
    <p:extLst>
      <p:ext uri="{BB962C8B-B14F-4D97-AF65-F5344CB8AC3E}">
        <p14:creationId xmlns:p14="http://schemas.microsoft.com/office/powerpoint/2010/main" val="348488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fld id="{339CDBB5-EC5D-490B-9159-5969934DCB98}" type="slidenum">
              <a:rPr lang="fr-FR" smtClean="0"/>
              <a:t>2</a:t>
            </a:fld>
            <a:endParaRPr lang="fr-FR"/>
          </a:p>
        </p:txBody>
      </p:sp>
    </p:spTree>
    <p:extLst>
      <p:ext uri="{BB962C8B-B14F-4D97-AF65-F5344CB8AC3E}">
        <p14:creationId xmlns:p14="http://schemas.microsoft.com/office/powerpoint/2010/main" val="160498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39CDBB5-EC5D-490B-9159-5969934DCB98}" type="slidenum">
              <a:rPr lang="fr-FR" smtClean="0"/>
              <a:t>5</a:t>
            </a:fld>
            <a:endParaRPr lang="fr-FR"/>
          </a:p>
        </p:txBody>
      </p:sp>
    </p:spTree>
    <p:extLst>
      <p:ext uri="{BB962C8B-B14F-4D97-AF65-F5344CB8AC3E}">
        <p14:creationId xmlns:p14="http://schemas.microsoft.com/office/powerpoint/2010/main" val="1359704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39CDBB5-EC5D-490B-9159-5969934DCB98}" type="slidenum">
              <a:rPr lang="fr-FR" smtClean="0"/>
              <a:t>7</a:t>
            </a:fld>
            <a:endParaRPr lang="fr-FR"/>
          </a:p>
        </p:txBody>
      </p:sp>
    </p:spTree>
    <p:extLst>
      <p:ext uri="{BB962C8B-B14F-4D97-AF65-F5344CB8AC3E}">
        <p14:creationId xmlns:p14="http://schemas.microsoft.com/office/powerpoint/2010/main" val="13862979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12/16/2019</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‹N°›</a:t>
            </a:fld>
            <a:endParaRPr lang="en-US" dirty="0"/>
          </a:p>
        </p:txBody>
      </p:sp>
    </p:spTree>
    <p:extLst>
      <p:ext uri="{BB962C8B-B14F-4D97-AF65-F5344CB8AC3E}">
        <p14:creationId xmlns:p14="http://schemas.microsoft.com/office/powerpoint/2010/main" val="11136382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extLst>
      <p:ext uri="{BB962C8B-B14F-4D97-AF65-F5344CB8AC3E}">
        <p14:creationId xmlns:p14="http://schemas.microsoft.com/office/powerpoint/2010/main" val="28164134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extLst>
      <p:ext uri="{BB962C8B-B14F-4D97-AF65-F5344CB8AC3E}">
        <p14:creationId xmlns:p14="http://schemas.microsoft.com/office/powerpoint/2010/main" val="40786593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7102179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extLst>
      <p:ext uri="{BB962C8B-B14F-4D97-AF65-F5344CB8AC3E}">
        <p14:creationId xmlns:p14="http://schemas.microsoft.com/office/powerpoint/2010/main" val="13209178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bg>
      <p:bgRef idx="1001">
        <a:schemeClr val="bg1"/>
      </p:bgRef>
    </p:bg>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12/16/2019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extLst>
      <p:ext uri="{BB962C8B-B14F-4D97-AF65-F5344CB8AC3E}">
        <p14:creationId xmlns:p14="http://schemas.microsoft.com/office/powerpoint/2010/main" val="20579110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bg>
      <p:bgRef idx="1001">
        <a:schemeClr val="bg1"/>
      </p:bgRef>
    </p:bg>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12/16/2019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extLst>
      <p:ext uri="{BB962C8B-B14F-4D97-AF65-F5344CB8AC3E}">
        <p14:creationId xmlns:p14="http://schemas.microsoft.com/office/powerpoint/2010/main" val="4622383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extLst>
      <p:ext uri="{BB962C8B-B14F-4D97-AF65-F5344CB8AC3E}">
        <p14:creationId xmlns:p14="http://schemas.microsoft.com/office/powerpoint/2010/main" val="10907740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extLst>
      <p:ext uri="{BB962C8B-B14F-4D97-AF65-F5344CB8AC3E}">
        <p14:creationId xmlns:p14="http://schemas.microsoft.com/office/powerpoint/2010/main" val="6495598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fr-FR"/>
              <a:t>Modifiez le style du titre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6D1BB573-1F9D-41E3-8005-CCB5001DE1E2}" type="datetimeFigureOut">
              <a:rPr lang="fr-FR" smtClean="0"/>
              <a:t>16/12/2019</a:t>
            </a:fld>
            <a:endParaRPr lang="fr-FR"/>
          </a:p>
        </p:txBody>
      </p:sp>
      <p:sp>
        <p:nvSpPr>
          <p:cNvPr id="5" name="Footer Placeholder 4"/>
          <p:cNvSpPr>
            <a:spLocks noGrp="1"/>
          </p:cNvSpPr>
          <p:nvPr>
            <p:ph type="ftr" sz="quarter" idx="11"/>
          </p:nvPr>
        </p:nvSpPr>
        <p:spPr>
          <a:xfrm>
            <a:off x="1876424" y="5410201"/>
            <a:ext cx="5124886" cy="365125"/>
          </a:xfrm>
        </p:spPr>
        <p:txBody>
          <a:bodyPr/>
          <a:lstStyle/>
          <a:p>
            <a:endParaRPr lang="fr-FR"/>
          </a:p>
        </p:txBody>
      </p:sp>
      <p:sp>
        <p:nvSpPr>
          <p:cNvPr id="6" name="Slide Number Placeholder 5"/>
          <p:cNvSpPr>
            <a:spLocks noGrp="1"/>
          </p:cNvSpPr>
          <p:nvPr>
            <p:ph type="sldNum" sz="quarter" idx="12"/>
          </p:nvPr>
        </p:nvSpPr>
        <p:spPr>
          <a:xfrm>
            <a:off x="9896911" y="5410199"/>
            <a:ext cx="771089" cy="365125"/>
          </a:xfrm>
        </p:spPr>
        <p:txBody>
          <a:bodyPr/>
          <a:lstStyle/>
          <a:p>
            <a:fld id="{A30397ED-3433-4A12-BEA1-7D88A777D97D}" type="slidenum">
              <a:rPr lang="fr-FR" smtClean="0"/>
              <a:t>‹N°›</a:t>
            </a:fld>
            <a:endParaRPr lang="fr-FR"/>
          </a:p>
        </p:txBody>
      </p:sp>
    </p:spTree>
    <p:extLst>
      <p:ext uri="{BB962C8B-B14F-4D97-AF65-F5344CB8AC3E}">
        <p14:creationId xmlns:p14="http://schemas.microsoft.com/office/powerpoint/2010/main" val="35486296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6D1BB573-1F9D-41E3-8005-CCB5001DE1E2}" type="datetimeFigureOut">
              <a:rPr lang="fr-FR" smtClean="0"/>
              <a:t>16/12/2019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30397ED-3433-4A12-BEA1-7D88A777D97D}" type="slidenum">
              <a:rPr lang="fr-FR" smtClean="0"/>
              <a:t>‹N°›</a:t>
            </a:fld>
            <a:endParaRPr lang="fr-FR"/>
          </a:p>
        </p:txBody>
      </p:sp>
      <p:sp>
        <p:nvSpPr>
          <p:cNvPr id="7" name="Rectangle 6"/>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18135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extLst>
      <p:ext uri="{BB962C8B-B14F-4D97-AF65-F5344CB8AC3E}">
        <p14:creationId xmlns:p14="http://schemas.microsoft.com/office/powerpoint/2010/main" val="17265695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fr-FR"/>
              <a:t>Modifiez le style du titre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6D1BB573-1F9D-41E3-8005-CCB5001DE1E2}" type="datetimeFigureOut">
              <a:rPr lang="fr-FR" smtClean="0"/>
              <a:t>16/12/2019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30397ED-3433-4A12-BEA1-7D88A777D97D}" type="slidenum">
              <a:rPr lang="fr-FR" smtClean="0"/>
              <a:t>‹N°›</a:t>
            </a:fld>
            <a:endParaRPr lang="fr-FR"/>
          </a:p>
        </p:txBody>
      </p:sp>
    </p:spTree>
    <p:extLst>
      <p:ext uri="{BB962C8B-B14F-4D97-AF65-F5344CB8AC3E}">
        <p14:creationId xmlns:p14="http://schemas.microsoft.com/office/powerpoint/2010/main" val="5825691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6D1BB573-1F9D-41E3-8005-CCB5001DE1E2}" type="datetimeFigureOut">
              <a:rPr lang="fr-FR" smtClean="0"/>
              <a:t>16/12/2019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A30397ED-3433-4A12-BEA1-7D88A777D97D}" type="slidenum">
              <a:rPr lang="fr-FR" smtClean="0"/>
              <a:t>‹N°›</a:t>
            </a:fld>
            <a:endParaRPr lang="fr-FR"/>
          </a:p>
        </p:txBody>
      </p:sp>
    </p:spTree>
    <p:extLst>
      <p:ext uri="{BB962C8B-B14F-4D97-AF65-F5344CB8AC3E}">
        <p14:creationId xmlns:p14="http://schemas.microsoft.com/office/powerpoint/2010/main" val="33442536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fr-FR"/>
              <a:t>Modifiez le style du titre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1141410" y="3073397"/>
            <a:ext cx="4878391" cy="2717801"/>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6172200" y="3073397"/>
            <a:ext cx="4875210" cy="2717801"/>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6D1BB573-1F9D-41E3-8005-CCB5001DE1E2}" type="datetimeFigureOut">
              <a:rPr lang="fr-FR" smtClean="0"/>
              <a:t>16/12/2019</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A30397ED-3433-4A12-BEA1-7D88A777D97D}" type="slidenum">
              <a:rPr lang="fr-FR" smtClean="0"/>
              <a:t>‹N°›</a:t>
            </a:fld>
            <a:endParaRPr lang="fr-FR"/>
          </a:p>
        </p:txBody>
      </p:sp>
    </p:spTree>
    <p:extLst>
      <p:ext uri="{BB962C8B-B14F-4D97-AF65-F5344CB8AC3E}">
        <p14:creationId xmlns:p14="http://schemas.microsoft.com/office/powerpoint/2010/main" val="13083955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6D1BB573-1F9D-41E3-8005-CCB5001DE1E2}" type="datetimeFigureOut">
              <a:rPr lang="fr-FR" smtClean="0"/>
              <a:t>16/12/2019</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A30397ED-3433-4A12-BEA1-7D88A777D97D}" type="slidenum">
              <a:rPr lang="fr-FR" smtClean="0"/>
              <a:t>‹N°›</a:t>
            </a:fld>
            <a:endParaRPr lang="fr-FR"/>
          </a:p>
        </p:txBody>
      </p:sp>
    </p:spTree>
    <p:extLst>
      <p:ext uri="{BB962C8B-B14F-4D97-AF65-F5344CB8AC3E}">
        <p14:creationId xmlns:p14="http://schemas.microsoft.com/office/powerpoint/2010/main" val="18628296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1BB573-1F9D-41E3-8005-CCB5001DE1E2}" type="datetimeFigureOut">
              <a:rPr lang="fr-FR" smtClean="0"/>
              <a:t>16/12/2019</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A30397ED-3433-4A12-BEA1-7D88A777D97D}" type="slidenum">
              <a:rPr lang="fr-FR" smtClean="0"/>
              <a:t>‹N°›</a:t>
            </a:fld>
            <a:endParaRPr lang="fr-FR"/>
          </a:p>
        </p:txBody>
      </p:sp>
    </p:spTree>
    <p:extLst>
      <p:ext uri="{BB962C8B-B14F-4D97-AF65-F5344CB8AC3E}">
        <p14:creationId xmlns:p14="http://schemas.microsoft.com/office/powerpoint/2010/main" val="16228436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6D1BB573-1F9D-41E3-8005-CCB5001DE1E2}" type="datetimeFigureOut">
              <a:rPr lang="fr-FR" smtClean="0"/>
              <a:t>16/12/2019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A30397ED-3433-4A12-BEA1-7D88A777D97D}" type="slidenum">
              <a:rPr lang="fr-FR" smtClean="0"/>
              <a:t>‹N°›</a:t>
            </a:fld>
            <a:endParaRPr lang="fr-FR"/>
          </a:p>
        </p:txBody>
      </p:sp>
    </p:spTree>
    <p:extLst>
      <p:ext uri="{BB962C8B-B14F-4D97-AF65-F5344CB8AC3E}">
        <p14:creationId xmlns:p14="http://schemas.microsoft.com/office/powerpoint/2010/main" val="24532284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6D1BB573-1F9D-41E3-8005-CCB5001DE1E2}" type="datetimeFigureOut">
              <a:rPr lang="fr-FR" smtClean="0"/>
              <a:t>16/12/2019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A30397ED-3433-4A12-BEA1-7D88A777D97D}" type="slidenum">
              <a:rPr lang="fr-FR" smtClean="0"/>
              <a:t>‹N°›</a:t>
            </a:fld>
            <a:endParaRPr lang="fr-FR"/>
          </a:p>
        </p:txBody>
      </p:sp>
    </p:spTree>
    <p:extLst>
      <p:ext uri="{BB962C8B-B14F-4D97-AF65-F5344CB8AC3E}">
        <p14:creationId xmlns:p14="http://schemas.microsoft.com/office/powerpoint/2010/main" val="36818240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fr-FR"/>
              <a:t>Cliquez sur l'icône pour ajouter une image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6D1BB573-1F9D-41E3-8005-CCB5001DE1E2}" type="datetimeFigureOut">
              <a:rPr lang="fr-FR" smtClean="0"/>
              <a:t>16/12/2019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A30397ED-3433-4A12-BEA1-7D88A777D97D}" type="slidenum">
              <a:rPr lang="fr-FR" smtClean="0"/>
              <a:t>‹N°›</a:t>
            </a:fld>
            <a:endParaRPr lang="fr-FR"/>
          </a:p>
        </p:txBody>
      </p:sp>
    </p:spTree>
    <p:extLst>
      <p:ext uri="{BB962C8B-B14F-4D97-AF65-F5344CB8AC3E}">
        <p14:creationId xmlns:p14="http://schemas.microsoft.com/office/powerpoint/2010/main" val="24068178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fr-FR"/>
              <a:t>Modifiez le style du titre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6D1BB573-1F9D-41E3-8005-CCB5001DE1E2}" type="datetimeFigureOut">
              <a:rPr lang="fr-FR" smtClean="0"/>
              <a:t>16/12/2019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A30397ED-3433-4A12-BEA1-7D88A777D97D}" type="slidenum">
              <a:rPr lang="fr-FR" smtClean="0"/>
              <a:t>‹N°›</a:t>
            </a:fld>
            <a:endParaRPr lang="fr-FR"/>
          </a:p>
        </p:txBody>
      </p:sp>
    </p:spTree>
    <p:extLst>
      <p:ext uri="{BB962C8B-B14F-4D97-AF65-F5344CB8AC3E}">
        <p14:creationId xmlns:p14="http://schemas.microsoft.com/office/powerpoint/2010/main" val="19710841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fr-FR"/>
              <a:t>Modifiez le style du titre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6D1BB573-1F9D-41E3-8005-CCB5001DE1E2}" type="datetimeFigureOut">
              <a:rPr lang="fr-FR" smtClean="0"/>
              <a:t>16/12/2019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A30397ED-3433-4A12-BEA1-7D88A777D97D}" type="slidenum">
              <a:rPr lang="fr-FR" smtClean="0"/>
              <a:t>‹N°›</a:t>
            </a:fld>
            <a:endParaRPr lang="fr-FR"/>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026990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12/16/2019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extLst>
      <p:ext uri="{BB962C8B-B14F-4D97-AF65-F5344CB8AC3E}">
        <p14:creationId xmlns:p14="http://schemas.microsoft.com/office/powerpoint/2010/main" val="34228194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fr-FR"/>
              <a:t>Modifiez le style du titre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6D1BB573-1F9D-41E3-8005-CCB5001DE1E2}" type="datetimeFigureOut">
              <a:rPr lang="fr-FR" smtClean="0"/>
              <a:t>16/12/2019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A30397ED-3433-4A12-BEA1-7D88A777D97D}" type="slidenum">
              <a:rPr lang="fr-FR" smtClean="0"/>
              <a:t>‹N°›</a:t>
            </a:fld>
            <a:endParaRPr lang="fr-FR"/>
          </a:p>
        </p:txBody>
      </p:sp>
    </p:spTree>
    <p:extLst>
      <p:ext uri="{BB962C8B-B14F-4D97-AF65-F5344CB8AC3E}">
        <p14:creationId xmlns:p14="http://schemas.microsoft.com/office/powerpoint/2010/main" val="28694598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fr-FR"/>
              <a:t>Modifiez le style du titre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3" name="Date Placeholder 2"/>
          <p:cNvSpPr>
            <a:spLocks noGrp="1"/>
          </p:cNvSpPr>
          <p:nvPr>
            <p:ph type="dt" sz="half" idx="10"/>
          </p:nvPr>
        </p:nvSpPr>
        <p:spPr/>
        <p:txBody>
          <a:bodyPr/>
          <a:lstStyle/>
          <a:p>
            <a:fld id="{6D1BB573-1F9D-41E3-8005-CCB5001DE1E2}" type="datetimeFigureOut">
              <a:rPr lang="fr-FR" smtClean="0"/>
              <a:t>16/12/2019</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A30397ED-3433-4A12-BEA1-7D88A777D97D}" type="slidenum">
              <a:rPr lang="fr-FR" smtClean="0"/>
              <a:t>‹N°›</a:t>
            </a:fld>
            <a:endParaRPr lang="fr-FR"/>
          </a:p>
        </p:txBody>
      </p:sp>
    </p:spTree>
    <p:extLst>
      <p:ext uri="{BB962C8B-B14F-4D97-AF65-F5344CB8AC3E}">
        <p14:creationId xmlns:p14="http://schemas.microsoft.com/office/powerpoint/2010/main" val="14480856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fr-FR"/>
              <a:t>Modifiez le style du titre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fr-FR"/>
              <a:t>Cliquez sur l'icône pour ajouter une image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fr-FR"/>
              <a:t>Cliquez sur l'icône pour ajouter une image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fr-FR"/>
              <a:t>Cliquez sur l'icône pour ajouter une image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3" name="Date Placeholder 2"/>
          <p:cNvSpPr>
            <a:spLocks noGrp="1"/>
          </p:cNvSpPr>
          <p:nvPr>
            <p:ph type="dt" sz="half" idx="10"/>
          </p:nvPr>
        </p:nvSpPr>
        <p:spPr/>
        <p:txBody>
          <a:bodyPr/>
          <a:lstStyle/>
          <a:p>
            <a:fld id="{6D1BB573-1F9D-41E3-8005-CCB5001DE1E2}" type="datetimeFigureOut">
              <a:rPr lang="fr-FR" smtClean="0"/>
              <a:t>16/12/2019</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A30397ED-3433-4A12-BEA1-7D88A777D97D}" type="slidenum">
              <a:rPr lang="fr-FR" smtClean="0"/>
              <a:t>‹N°›</a:t>
            </a:fld>
            <a:endParaRPr lang="fr-FR"/>
          </a:p>
        </p:txBody>
      </p:sp>
    </p:spTree>
    <p:extLst>
      <p:ext uri="{BB962C8B-B14F-4D97-AF65-F5344CB8AC3E}">
        <p14:creationId xmlns:p14="http://schemas.microsoft.com/office/powerpoint/2010/main" val="13081584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6D1BB573-1F9D-41E3-8005-CCB5001DE1E2}" type="datetimeFigureOut">
              <a:rPr lang="fr-FR" smtClean="0"/>
              <a:t>16/12/2019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30397ED-3433-4A12-BEA1-7D88A777D97D}" type="slidenum">
              <a:rPr lang="fr-FR" smtClean="0"/>
              <a:t>‹N°›</a:t>
            </a:fld>
            <a:endParaRPr lang="fr-FR"/>
          </a:p>
        </p:txBody>
      </p:sp>
    </p:spTree>
    <p:extLst>
      <p:ext uri="{BB962C8B-B14F-4D97-AF65-F5344CB8AC3E}">
        <p14:creationId xmlns:p14="http://schemas.microsoft.com/office/powerpoint/2010/main" val="34807658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6D1BB573-1F9D-41E3-8005-CCB5001DE1E2}" type="datetimeFigureOut">
              <a:rPr lang="fr-FR" smtClean="0"/>
              <a:t>16/12/2019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30397ED-3433-4A12-BEA1-7D88A777D97D}" type="slidenum">
              <a:rPr lang="fr-FR" smtClean="0"/>
              <a:t>‹N°›</a:t>
            </a:fld>
            <a:endParaRPr lang="fr-FR"/>
          </a:p>
        </p:txBody>
      </p:sp>
    </p:spTree>
    <p:extLst>
      <p:ext uri="{BB962C8B-B14F-4D97-AF65-F5344CB8AC3E}">
        <p14:creationId xmlns:p14="http://schemas.microsoft.com/office/powerpoint/2010/main" val="4053162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12/16/2019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extLst>
      <p:ext uri="{BB962C8B-B14F-4D97-AF65-F5344CB8AC3E}">
        <p14:creationId xmlns:p14="http://schemas.microsoft.com/office/powerpoint/2010/main" val="1503991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12/16/2019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a:t>
            </a:fld>
            <a:endParaRPr lang="en-US" dirty="0"/>
          </a:p>
        </p:txBody>
      </p:sp>
    </p:spTree>
    <p:extLst>
      <p:ext uri="{BB962C8B-B14F-4D97-AF65-F5344CB8AC3E}">
        <p14:creationId xmlns:p14="http://schemas.microsoft.com/office/powerpoint/2010/main" val="33503562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12/16/2019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extLst>
      <p:ext uri="{BB962C8B-B14F-4D97-AF65-F5344CB8AC3E}">
        <p14:creationId xmlns:p14="http://schemas.microsoft.com/office/powerpoint/2010/main" val="38044186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12/16/2019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a:t>
            </a:fld>
            <a:endParaRPr lang="en-US" dirty="0"/>
          </a:p>
        </p:txBody>
      </p:sp>
    </p:spTree>
    <p:extLst>
      <p:ext uri="{BB962C8B-B14F-4D97-AF65-F5344CB8AC3E}">
        <p14:creationId xmlns:p14="http://schemas.microsoft.com/office/powerpoint/2010/main" val="17739468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extLst>
      <p:ext uri="{BB962C8B-B14F-4D97-AF65-F5344CB8AC3E}">
        <p14:creationId xmlns:p14="http://schemas.microsoft.com/office/powerpoint/2010/main" val="6423818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extLst>
      <p:ext uri="{BB962C8B-B14F-4D97-AF65-F5344CB8AC3E}">
        <p14:creationId xmlns:p14="http://schemas.microsoft.com/office/powerpoint/2010/main" val="16923279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2.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12/16/2019</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‹N°›</a:t>
            </a:fld>
            <a:endParaRPr lang="en-US" dirty="0"/>
          </a:p>
        </p:txBody>
      </p:sp>
    </p:spTree>
    <p:extLst>
      <p:ext uri="{BB962C8B-B14F-4D97-AF65-F5344CB8AC3E}">
        <p14:creationId xmlns:p14="http://schemas.microsoft.com/office/powerpoint/2010/main" val="1317695962"/>
      </p:ext>
    </p:extLst>
  </p:cSld>
  <p:clrMap bg1="dk1" tx1="lt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2288017" y="903288"/>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1BB573-1F9D-41E3-8005-CCB5001DE1E2}" type="datetimeFigureOut">
              <a:rPr lang="fr-FR" smtClean="0"/>
              <a:t>16/12/2019</a:t>
            </a:fld>
            <a:endParaRPr lang="fr-FR"/>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A30397ED-3433-4A12-BEA1-7D88A777D97D}" type="slidenum">
              <a:rPr lang="fr-FR" smtClean="0"/>
              <a:t>‹N°›</a:t>
            </a:fld>
            <a:endParaRPr lang="fr-FR"/>
          </a:p>
        </p:txBody>
      </p:sp>
    </p:spTree>
    <p:extLst>
      <p:ext uri="{BB962C8B-B14F-4D97-AF65-F5344CB8AC3E}">
        <p14:creationId xmlns:p14="http://schemas.microsoft.com/office/powerpoint/2010/main" val="2526753820"/>
      </p:ext>
    </p:extLst>
  </p:cSld>
  <p:clrMap bg1="dk1" tx1="lt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abrina.lurie@ioterop.com" TargetMode="External"/><Relationship Id="rId2" Type="http://schemas.openxmlformats.org/officeDocument/2006/relationships/hyperlink" Target="http://www.ioterop.com/" TargetMode="Externa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4.wmf"/><Relationship Id="rId3" Type="http://schemas.openxmlformats.org/officeDocument/2006/relationships/notesSlide" Target="../notesSlides/notesSlide1.xml"/><Relationship Id="rId7" Type="http://schemas.openxmlformats.org/officeDocument/2006/relationships/oleObject" Target="../embeddings/oleObject1.bin"/><Relationship Id="rId2" Type="http://schemas.openxmlformats.org/officeDocument/2006/relationships/slideLayout" Target="../slideLayouts/slideLayout19.xml"/><Relationship Id="rId1" Type="http://schemas.openxmlformats.org/officeDocument/2006/relationships/vmlDrawing" Target="../drawings/vmlDrawing1.v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png"/><Relationship Id="rId1" Type="http://schemas.openxmlformats.org/officeDocument/2006/relationships/slideLayout" Target="../slideLayouts/slideLayout19.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slides/_rels/slide4.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png"/><Relationship Id="rId12" Type="http://schemas.openxmlformats.org/officeDocument/2006/relationships/image" Target="../media/image27.jpeg"/><Relationship Id="rId2" Type="http://schemas.openxmlformats.org/officeDocument/2006/relationships/image" Target="../media/image18.png"/><Relationship Id="rId1" Type="http://schemas.openxmlformats.org/officeDocument/2006/relationships/slideLayout" Target="../slideLayouts/slideLayout19.xml"/><Relationship Id="rId6" Type="http://schemas.openxmlformats.org/officeDocument/2006/relationships/image" Target="../media/image22.jpeg"/><Relationship Id="rId11" Type="http://schemas.openxmlformats.org/officeDocument/2006/relationships/image" Target="../media/image26.jpeg"/><Relationship Id="rId5" Type="http://schemas.openxmlformats.org/officeDocument/2006/relationships/image" Target="../media/image21.jpeg"/><Relationship Id="rId10" Type="http://schemas.openxmlformats.org/officeDocument/2006/relationships/image" Target="../media/image25.jpeg"/><Relationship Id="rId4" Type="http://schemas.openxmlformats.org/officeDocument/2006/relationships/image" Target="../media/image20.jpe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2.xml"/><Relationship Id="rId7" Type="http://schemas.openxmlformats.org/officeDocument/2006/relationships/image" Target="../media/image6.jpeg"/><Relationship Id="rId2" Type="http://schemas.openxmlformats.org/officeDocument/2006/relationships/slideLayout" Target="../slideLayouts/slideLayout19.xml"/><Relationship Id="rId1" Type="http://schemas.openxmlformats.org/officeDocument/2006/relationships/vmlDrawing" Target="../drawings/vmlDrawing2.v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4.wmf"/></Relationships>
</file>

<file path=ppt/slides/_rels/slide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9.xml"/><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p:cNvSpPr/>
          <p:nvPr/>
        </p:nvSpPr>
        <p:spPr>
          <a:xfrm>
            <a:off x="4261378" y="5741894"/>
            <a:ext cx="3411640"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hlinkClick r:id="rId2"/>
              </a:rPr>
              <a:t>http://www.ioterop.com</a:t>
            </a: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Tw Cen MT" panose="020B0602020104020603"/>
              </a:rPr>
              <a:t>IoTerop Tel: +33 (0)4 67 13 00 69</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Tw Cen MT" panose="020B0602020104020603"/>
                <a:hlinkClick r:id="rId3"/>
              </a:rPr>
              <a:t>s</a:t>
            </a:r>
            <a:r>
              <a:rPr kumimoji="0" lang="en-US" sz="1800" b="0" i="0" u="none" strike="noStrike" kern="1200" cap="none" spc="0" normalizeH="0" baseline="0" noProof="0" dirty="0">
                <a:ln>
                  <a:noFill/>
                </a:ln>
                <a:solidFill>
                  <a:prstClr val="white"/>
                </a:solidFill>
                <a:effectLst/>
                <a:uLnTx/>
                <a:uFillTx/>
                <a:latin typeface="Tw Cen MT" panose="020B0602020104020603"/>
                <a:hlinkClick r:id="rId3"/>
              </a:rPr>
              <a:t>abrina.lurie@ioterop.com</a:t>
            </a:r>
            <a:r>
              <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rPr>
              <a:t> </a:t>
            </a:r>
          </a:p>
        </p:txBody>
      </p:sp>
      <p:sp>
        <p:nvSpPr>
          <p:cNvPr id="4" name="CustomShape 2"/>
          <p:cNvSpPr/>
          <p:nvPr/>
        </p:nvSpPr>
        <p:spPr>
          <a:xfrm>
            <a:off x="1450171" y="2803623"/>
            <a:ext cx="9034050" cy="2795785"/>
          </a:xfrm>
          <a:prstGeom prst="rect">
            <a:avLst/>
          </a:prstGeom>
          <a:noFill/>
          <a:ln>
            <a:noFill/>
          </a:ln>
        </p:spPr>
        <p:txBody>
          <a:bodyPr lIns="90000" tIns="45000" rIns="90000" bIns="45000"/>
          <a:lstStyle/>
          <a:p>
            <a:pPr lvl="0" algn="ctr">
              <a:defRPr/>
            </a:pPr>
            <a:r>
              <a:rPr lang="en-US" sz="5400" dirty="0">
                <a:solidFill>
                  <a:prstClr val="white"/>
                </a:solidFill>
                <a:latin typeface="Agency FB" panose="020B0503020202020204" pitchFamily="34" charset="0"/>
              </a:rPr>
              <a:t>Welcome to Montpellier </a:t>
            </a:r>
          </a:p>
          <a:p>
            <a:pPr lvl="0" algn="ctr">
              <a:defRPr/>
            </a:pPr>
            <a:endParaRPr kumimoji="0" lang="en-US" sz="1200" b="0" i="0" u="none" strike="noStrike" kern="1200" cap="none" spc="0" normalizeH="0" baseline="0" noProof="0" dirty="0">
              <a:ln>
                <a:noFill/>
              </a:ln>
              <a:solidFill>
                <a:prstClr val="white"/>
              </a:solidFill>
              <a:effectLst/>
              <a:uLnTx/>
              <a:uFillTx/>
              <a:latin typeface="Agency FB" panose="020B05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t>OMA </a:t>
            </a:r>
            <a:r>
              <a:rPr lang="en-US" sz="3200" dirty="0" err="1"/>
              <a:t>TestFest</a:t>
            </a:r>
            <a:endParaRPr lang="en-US" sz="32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Village by CA </a:t>
            </a:r>
          </a:p>
          <a:p>
            <a:pPr lvl="0" algn="ctr">
              <a:defRPr/>
            </a:pPr>
            <a:r>
              <a:rPr lang="fr-FR" dirty="0"/>
              <a:t>621 Rue Georges Méliès</a:t>
            </a:r>
          </a:p>
          <a:p>
            <a:pPr lvl="0" algn="ctr">
              <a:defRPr/>
            </a:pPr>
            <a:r>
              <a:rPr lang="fr-FR" dirty="0"/>
              <a:t>34000 Montpellier</a:t>
            </a:r>
            <a:endParaRPr kumimoji="0" lang="en-US" sz="1500" b="0" i="0" u="none" strike="noStrike" kern="1200" cap="none" spc="0" normalizeH="0" baseline="0" noProof="0" dirty="0">
              <a:ln>
                <a:noFill/>
              </a:ln>
              <a:solidFill>
                <a:prstClr val="white"/>
              </a:solidFill>
              <a:effectLst/>
              <a:uLnTx/>
              <a:uFillTx/>
              <a:latin typeface="Agency FB" panose="020B0503020202020204" pitchFamily="34" charset="0"/>
              <a:ea typeface="+mn-ea"/>
              <a:cs typeface="+mn-cs"/>
            </a:endParaRPr>
          </a:p>
        </p:txBody>
      </p:sp>
      <p:cxnSp>
        <p:nvCxnSpPr>
          <p:cNvPr id="50" name="Connecteur droit 49"/>
          <p:cNvCxnSpPr/>
          <p:nvPr/>
        </p:nvCxnSpPr>
        <p:spPr>
          <a:xfrm>
            <a:off x="3950137" y="5741894"/>
            <a:ext cx="403411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Connecteur droit 50"/>
          <p:cNvCxnSpPr/>
          <p:nvPr/>
        </p:nvCxnSpPr>
        <p:spPr>
          <a:xfrm>
            <a:off x="3950137" y="2729753"/>
            <a:ext cx="403411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Image 6">
            <a:hlinkClick r:id="" action="ppaction://noaction"/>
            <a:extLst>
              <a:ext uri="{FF2B5EF4-FFF2-40B4-BE49-F238E27FC236}">
                <a16:creationId xmlns:a16="http://schemas.microsoft.com/office/drawing/2014/main" id="{C2DCB035-0B0A-4752-9DA5-FAA7E1BEFA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7503" y="398151"/>
            <a:ext cx="2962497" cy="1876132"/>
          </a:xfrm>
          <a:prstGeom prst="rect">
            <a:avLst/>
          </a:prstGeom>
        </p:spPr>
      </p:pic>
    </p:spTree>
    <p:extLst>
      <p:ext uri="{BB962C8B-B14F-4D97-AF65-F5344CB8AC3E}">
        <p14:creationId xmlns:p14="http://schemas.microsoft.com/office/powerpoint/2010/main" val="6452710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Groupe 53"/>
          <p:cNvGrpSpPr/>
          <p:nvPr/>
        </p:nvGrpSpPr>
        <p:grpSpPr>
          <a:xfrm rot="16200000">
            <a:off x="621554" y="-538333"/>
            <a:ext cx="1187450" cy="2366963"/>
            <a:chOff x="-4763" y="0"/>
            <a:chExt cx="1187450" cy="2366963"/>
          </a:xfrm>
        </p:grpSpPr>
        <p:sp>
          <p:nvSpPr>
            <p:cNvPr id="19" name="Rectangle 5"/>
            <p:cNvSpPr>
              <a:spLocks noChangeArrowheads="1"/>
            </p:cNvSpPr>
            <p:nvPr/>
          </p:nvSpPr>
          <p:spPr bwMode="auto">
            <a:xfrm>
              <a:off x="114300" y="4763"/>
              <a:ext cx="23813" cy="2181225"/>
            </a:xfrm>
            <a:prstGeom prst="rect">
              <a:avLst/>
            </a:prstGeom>
            <a:gradFill flip="none" rotWithShape="1">
              <a:gsLst>
                <a:gs pos="0">
                  <a:schemeClr val="tx2"/>
                </a:gs>
                <a:gs pos="100000">
                  <a:schemeClr val="bg2">
                    <a:lumMod val="60000"/>
                    <a:lumOff val="40000"/>
                  </a:schemeClr>
                </a:gs>
              </a:gsLst>
              <a:lin ang="5400000" scaled="0"/>
              <a:tileRect/>
            </a:grad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0"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flip="none" rotWithShape="1">
              <a:gsLst>
                <a:gs pos="0">
                  <a:schemeClr val="tx2"/>
                </a:gs>
                <a:gs pos="100000">
                  <a:schemeClr val="bg2">
                    <a:lumMod val="60000"/>
                    <a:lumOff val="40000"/>
                  </a:schemeClr>
                </a:gs>
              </a:gsLst>
              <a:lin ang="5400000" scaled="0"/>
              <a:tileRect/>
            </a:grad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adFill flip="none" rotWithShape="1">
              <a:gsLst>
                <a:gs pos="0">
                  <a:schemeClr val="tx2"/>
                </a:gs>
                <a:gs pos="100000">
                  <a:schemeClr val="bg2">
                    <a:lumMod val="60000"/>
                    <a:lumOff val="40000"/>
                  </a:schemeClr>
                </a:gs>
              </a:gsLst>
              <a:lin ang="5400000" scaled="0"/>
              <a:tileRect/>
            </a:grad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adFill flip="none" rotWithShape="1">
              <a:gsLst>
                <a:gs pos="0">
                  <a:schemeClr val="tx2"/>
                </a:gs>
                <a:gs pos="100000">
                  <a:schemeClr val="bg2">
                    <a:lumMod val="60000"/>
                    <a:lumOff val="40000"/>
                  </a:schemeClr>
                </a:gs>
              </a:gsLst>
              <a:lin ang="5400000" scaled="0"/>
              <a:tileRect/>
            </a:grad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adFill flip="none" rotWithShape="1">
              <a:gsLst>
                <a:gs pos="0">
                  <a:schemeClr val="tx2"/>
                </a:gs>
                <a:gs pos="100000">
                  <a:schemeClr val="bg2">
                    <a:lumMod val="60000"/>
                    <a:lumOff val="40000"/>
                  </a:schemeClr>
                </a:gs>
              </a:gsLst>
              <a:lin ang="5400000" scaled="0"/>
              <a:tileRect/>
            </a:grad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adFill flip="none" rotWithShape="1">
              <a:gsLst>
                <a:gs pos="0">
                  <a:schemeClr val="tx2"/>
                </a:gs>
                <a:gs pos="100000">
                  <a:schemeClr val="bg2">
                    <a:lumMod val="60000"/>
                    <a:lumOff val="40000"/>
                  </a:schemeClr>
                </a:gs>
              </a:gsLst>
              <a:lin ang="5400000" scaled="0"/>
              <a:tileRect/>
            </a:grad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adFill flip="none" rotWithShape="1">
              <a:gsLst>
                <a:gs pos="0">
                  <a:schemeClr val="tx2"/>
                </a:gs>
                <a:gs pos="100000">
                  <a:schemeClr val="bg2">
                    <a:lumMod val="60000"/>
                    <a:lumOff val="40000"/>
                  </a:schemeClr>
                </a:gs>
              </a:gsLst>
              <a:lin ang="5400000" scaled="0"/>
              <a:tileRect/>
            </a:grad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flip="none" rotWithShape="1">
              <a:gsLst>
                <a:gs pos="0">
                  <a:schemeClr val="tx2"/>
                </a:gs>
                <a:gs pos="100000">
                  <a:schemeClr val="bg2">
                    <a:lumMod val="60000"/>
                    <a:lumOff val="40000"/>
                  </a:schemeClr>
                </a:gs>
              </a:gsLst>
              <a:lin ang="5400000" scaled="0"/>
              <a:tileRect/>
            </a:grad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adFill flip="none" rotWithShape="1">
              <a:gsLst>
                <a:gs pos="0">
                  <a:schemeClr val="tx2"/>
                </a:gs>
                <a:gs pos="100000">
                  <a:schemeClr val="bg2">
                    <a:lumMod val="60000"/>
                    <a:lumOff val="40000"/>
                  </a:schemeClr>
                </a:gs>
              </a:gsLst>
              <a:lin ang="5400000" scaled="0"/>
              <a:tileRect/>
            </a:grad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adFill flip="none" rotWithShape="1">
              <a:gsLst>
                <a:gs pos="0">
                  <a:schemeClr val="tx2"/>
                </a:gs>
                <a:gs pos="100000">
                  <a:schemeClr val="bg2">
                    <a:lumMod val="60000"/>
                    <a:lumOff val="40000"/>
                  </a:schemeClr>
                </a:gs>
              </a:gsLst>
              <a:lin ang="5400000" scaled="0"/>
              <a:tileRect/>
            </a:grad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Line 16"/>
            <p:cNvSpPr>
              <a:spLocks noChangeShapeType="1"/>
            </p:cNvSpPr>
            <p:nvPr/>
          </p:nvSpPr>
          <p:spPr bwMode="auto">
            <a:xfrm>
              <a:off x="-4763" y="9525"/>
              <a:ext cx="0" cy="0"/>
            </a:xfrm>
            <a:prstGeom prst="line">
              <a:avLst/>
            </a:prstGeom>
            <a:gradFill flip="none" rotWithShape="1">
              <a:gsLst>
                <a:gs pos="0">
                  <a:schemeClr val="tx2"/>
                </a:gs>
                <a:gs pos="100000">
                  <a:schemeClr val="bg2">
                    <a:lumMod val="60000"/>
                    <a:lumOff val="40000"/>
                  </a:schemeClr>
                </a:gs>
              </a:gsLst>
              <a:lin ang="5400000" scaled="0"/>
              <a:tileRect/>
            </a:gradFill>
            <a:ln w="15" cap="flat">
              <a:solidFill>
                <a:srgbClr val="FFFFFF"/>
              </a:solidFill>
              <a:prstDash val="solid"/>
              <a:miter lim="800000"/>
              <a:headEnd/>
              <a:tailEnd/>
            </a:ln>
          </p:spPr>
        </p:sp>
        <p:sp>
          <p:nvSpPr>
            <p:cNvPr id="31"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adFill flip="none" rotWithShape="1">
              <a:gsLst>
                <a:gs pos="0">
                  <a:schemeClr val="tx2"/>
                </a:gs>
                <a:gs pos="100000">
                  <a:schemeClr val="bg2">
                    <a:lumMod val="60000"/>
                    <a:lumOff val="40000"/>
                  </a:schemeClr>
                </a:gs>
              </a:gsLst>
              <a:lin ang="5400000" scaled="0"/>
              <a:tileRect/>
            </a:grad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adFill flip="none" rotWithShape="1">
              <a:gsLst>
                <a:gs pos="0">
                  <a:schemeClr val="tx2"/>
                </a:gs>
                <a:gs pos="100000">
                  <a:schemeClr val="bg2">
                    <a:lumMod val="60000"/>
                    <a:lumOff val="40000"/>
                  </a:schemeClr>
                </a:gs>
              </a:gsLst>
              <a:lin ang="5400000" scaled="0"/>
              <a:tileRect/>
            </a:grad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adFill flip="none" rotWithShape="1">
              <a:gsLst>
                <a:gs pos="0">
                  <a:schemeClr val="tx2"/>
                </a:gs>
                <a:gs pos="100000">
                  <a:schemeClr val="bg2">
                    <a:lumMod val="60000"/>
                    <a:lumOff val="40000"/>
                  </a:schemeClr>
                </a:gs>
              </a:gsLst>
              <a:lin ang="5400000" scaled="0"/>
              <a:tileRect/>
            </a:grad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53" name="Groupe 52"/>
          <p:cNvGrpSpPr/>
          <p:nvPr/>
        </p:nvGrpSpPr>
        <p:grpSpPr>
          <a:xfrm rot="16200000">
            <a:off x="10870358" y="-385436"/>
            <a:ext cx="598488" cy="1981201"/>
            <a:chOff x="11441112" y="4867275"/>
            <a:chExt cx="598488" cy="1981201"/>
          </a:xfrm>
        </p:grpSpPr>
        <p:sp>
          <p:nvSpPr>
            <p:cNvPr id="12"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adFill flip="none" rotWithShape="1">
              <a:gsLst>
                <a:gs pos="0">
                  <a:schemeClr val="tx2">
                    <a:alpha val="80000"/>
                  </a:schemeClr>
                </a:gs>
                <a:gs pos="100000">
                  <a:schemeClr val="bg2">
                    <a:lumMod val="60000"/>
                    <a:lumOff val="40000"/>
                    <a:alpha val="60000"/>
                  </a:schemeClr>
                </a:gs>
              </a:gsLst>
              <a:lin ang="5400000" scaled="0"/>
              <a:tileRect/>
            </a:grad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adFill flip="none" rotWithShape="1">
              <a:gsLst>
                <a:gs pos="0">
                  <a:schemeClr val="tx2">
                    <a:alpha val="80000"/>
                  </a:schemeClr>
                </a:gs>
                <a:gs pos="100000">
                  <a:schemeClr val="bg2">
                    <a:lumMod val="60000"/>
                    <a:lumOff val="40000"/>
                    <a:alpha val="60000"/>
                  </a:schemeClr>
                </a:gs>
              </a:gsLst>
              <a:lin ang="5400000" scaled="0"/>
              <a:tileRect/>
            </a:grad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flip="none" rotWithShape="1">
              <a:gsLst>
                <a:gs pos="0">
                  <a:schemeClr val="tx2">
                    <a:alpha val="80000"/>
                  </a:schemeClr>
                </a:gs>
                <a:gs pos="100000">
                  <a:schemeClr val="bg2">
                    <a:lumMod val="60000"/>
                    <a:lumOff val="40000"/>
                    <a:alpha val="60000"/>
                  </a:schemeClr>
                </a:gs>
              </a:gsLst>
              <a:lin ang="5400000" scaled="0"/>
              <a:tileRect/>
            </a:grad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adFill flip="none" rotWithShape="1">
              <a:gsLst>
                <a:gs pos="0">
                  <a:schemeClr val="tx2">
                    <a:alpha val="80000"/>
                  </a:schemeClr>
                </a:gs>
                <a:gs pos="100000">
                  <a:schemeClr val="bg2">
                    <a:lumMod val="60000"/>
                    <a:lumOff val="40000"/>
                    <a:alpha val="60000"/>
                  </a:schemeClr>
                </a:gs>
              </a:gsLst>
              <a:lin ang="5400000" scaled="0"/>
              <a:tileRect/>
            </a:grad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flip="none" rotWithShape="1">
              <a:gsLst>
                <a:gs pos="0">
                  <a:schemeClr val="tx2">
                    <a:alpha val="80000"/>
                  </a:schemeClr>
                </a:gs>
                <a:gs pos="100000">
                  <a:schemeClr val="bg2">
                    <a:lumMod val="60000"/>
                    <a:lumOff val="40000"/>
                    <a:alpha val="60000"/>
                  </a:schemeClr>
                </a:gs>
              </a:gsLst>
              <a:lin ang="5400000" scaled="0"/>
              <a:tileRect/>
            </a:grad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Rectangle 41"/>
            <p:cNvSpPr>
              <a:spLocks noChangeArrowheads="1"/>
            </p:cNvSpPr>
            <p:nvPr/>
          </p:nvSpPr>
          <p:spPr bwMode="auto">
            <a:xfrm>
              <a:off x="11939587" y="6596063"/>
              <a:ext cx="23813" cy="252413"/>
            </a:xfrm>
            <a:prstGeom prst="rect">
              <a:avLst/>
            </a:prstGeom>
            <a:gradFill flip="none" rotWithShape="1">
              <a:gsLst>
                <a:gs pos="0">
                  <a:schemeClr val="tx2">
                    <a:alpha val="80000"/>
                  </a:schemeClr>
                </a:gs>
                <a:gs pos="100000">
                  <a:schemeClr val="bg2">
                    <a:lumMod val="60000"/>
                    <a:lumOff val="40000"/>
                    <a:alpha val="60000"/>
                  </a:schemeClr>
                </a:gs>
              </a:gsLst>
              <a:lin ang="5400000" scaled="0"/>
              <a:tileRect/>
            </a:gradFill>
            <a:ln>
              <a:noFill/>
            </a:ln>
            <a:extLst>
              <a:ext uri="{91240B29-F687-4f45-9708-019B960494DF}">
                <a14:hiddenLine xmlns="" xmlns:a14="http://schemas.microsoft.com/office/drawing/2010/main" w="9525">
                  <a:solidFill>
                    <a:srgbClr val="000000"/>
                  </a:solidFill>
                  <a:miter lim="800000"/>
                  <a:headEnd/>
                  <a:tailEnd/>
                </a14:hiddenLine>
              </a:ext>
            </a:extLst>
          </p:spPr>
        </p:sp>
      </p:grpSp>
      <p:pic>
        <p:nvPicPr>
          <p:cNvPr id="2" name="Image 1">
            <a:extLst>
              <a:ext uri="{FF2B5EF4-FFF2-40B4-BE49-F238E27FC236}">
                <a16:creationId xmlns:a16="http://schemas.microsoft.com/office/drawing/2014/main" id="{4ECB51D7-E3C4-46ED-AC9F-E76C250D9238}"/>
              </a:ext>
            </a:extLst>
          </p:cNvPr>
          <p:cNvPicPr>
            <a:picLocks noChangeAspect="1"/>
          </p:cNvPicPr>
          <p:nvPr/>
        </p:nvPicPr>
        <p:blipFill>
          <a:blip r:embed="rId4"/>
          <a:stretch>
            <a:fillRect/>
          </a:stretch>
        </p:blipFill>
        <p:spPr>
          <a:xfrm>
            <a:off x="1040653" y="1286497"/>
            <a:ext cx="10782205" cy="5428334"/>
          </a:xfrm>
          <a:prstGeom prst="rect">
            <a:avLst/>
          </a:prstGeom>
        </p:spPr>
      </p:pic>
      <p:sp>
        <p:nvSpPr>
          <p:cNvPr id="3" name="Étoile : 6 branches 2">
            <a:extLst>
              <a:ext uri="{FF2B5EF4-FFF2-40B4-BE49-F238E27FC236}">
                <a16:creationId xmlns:a16="http://schemas.microsoft.com/office/drawing/2014/main" id="{63F66886-2DFC-488E-868F-B3A025874182}"/>
              </a:ext>
            </a:extLst>
          </p:cNvPr>
          <p:cNvSpPr/>
          <p:nvPr/>
        </p:nvSpPr>
        <p:spPr>
          <a:xfrm>
            <a:off x="4341600" y="4280139"/>
            <a:ext cx="93600" cy="115200"/>
          </a:xfrm>
          <a:prstGeom prst="star6">
            <a:avLst/>
          </a:prstGeom>
          <a:ln>
            <a:solidFill>
              <a:srgbClr val="0070C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FR"/>
          </a:p>
        </p:txBody>
      </p:sp>
      <p:sp>
        <p:nvSpPr>
          <p:cNvPr id="62" name="Étoile : 6 branches 61">
            <a:extLst>
              <a:ext uri="{FF2B5EF4-FFF2-40B4-BE49-F238E27FC236}">
                <a16:creationId xmlns:a16="http://schemas.microsoft.com/office/drawing/2014/main" id="{F2A286B5-53BF-4227-8EA0-01D8999440DB}"/>
              </a:ext>
            </a:extLst>
          </p:cNvPr>
          <p:cNvSpPr/>
          <p:nvPr/>
        </p:nvSpPr>
        <p:spPr>
          <a:xfrm>
            <a:off x="4341600" y="4377363"/>
            <a:ext cx="93600" cy="115200"/>
          </a:xfrm>
          <a:prstGeom prst="star6">
            <a:avLst/>
          </a:prstGeom>
          <a:ln>
            <a:solidFill>
              <a:srgbClr val="0070C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FR"/>
          </a:p>
        </p:txBody>
      </p:sp>
      <p:sp>
        <p:nvSpPr>
          <p:cNvPr id="64" name="Étoile : 6 branches 63">
            <a:extLst>
              <a:ext uri="{FF2B5EF4-FFF2-40B4-BE49-F238E27FC236}">
                <a16:creationId xmlns:a16="http://schemas.microsoft.com/office/drawing/2014/main" id="{D9DA607B-1606-4956-A36F-DFE91304932B}"/>
              </a:ext>
            </a:extLst>
          </p:cNvPr>
          <p:cNvSpPr/>
          <p:nvPr/>
        </p:nvSpPr>
        <p:spPr>
          <a:xfrm>
            <a:off x="6096000" y="6222000"/>
            <a:ext cx="93600" cy="115200"/>
          </a:xfrm>
          <a:prstGeom prst="star6">
            <a:avLst/>
          </a:prstGeom>
          <a:ln>
            <a:solidFill>
              <a:srgbClr val="0070C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FFEB1DBC-AF1C-44E0-9347-9D036440D5FB}"/>
              </a:ext>
            </a:extLst>
          </p:cNvPr>
          <p:cNvSpPr txBox="1"/>
          <p:nvPr/>
        </p:nvSpPr>
        <p:spPr>
          <a:xfrm>
            <a:off x="4388400" y="4341834"/>
            <a:ext cx="1044828" cy="230832"/>
          </a:xfrm>
          <a:prstGeom prst="rect">
            <a:avLst/>
          </a:prstGeom>
          <a:noFill/>
        </p:spPr>
        <p:txBody>
          <a:bodyPr wrap="square" rtlCol="0">
            <a:spAutoFit/>
          </a:bodyPr>
          <a:lstStyle/>
          <a:p>
            <a:r>
              <a:rPr lang="fr-FR" sz="900" b="1" dirty="0">
                <a:solidFill>
                  <a:srgbClr val="FF0000"/>
                </a:solidFill>
              </a:rPr>
              <a:t>Pullman</a:t>
            </a:r>
          </a:p>
        </p:txBody>
      </p:sp>
      <p:pic>
        <p:nvPicPr>
          <p:cNvPr id="74" name="Image 73">
            <a:extLst>
              <a:ext uri="{FF2B5EF4-FFF2-40B4-BE49-F238E27FC236}">
                <a16:creationId xmlns:a16="http://schemas.microsoft.com/office/drawing/2014/main" id="{D60B6053-A0E5-4D9F-A1F4-0D9FA35F9101}"/>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160348" y="1415639"/>
            <a:ext cx="1236554" cy="783104"/>
          </a:xfrm>
          <a:prstGeom prst="rect">
            <a:avLst/>
          </a:prstGeom>
        </p:spPr>
      </p:pic>
      <p:sp>
        <p:nvSpPr>
          <p:cNvPr id="10" name="ZoneTexte 9">
            <a:extLst>
              <a:ext uri="{FF2B5EF4-FFF2-40B4-BE49-F238E27FC236}">
                <a16:creationId xmlns:a16="http://schemas.microsoft.com/office/drawing/2014/main" id="{2C31C025-AFA6-4255-9F01-F68F2F73339D}"/>
              </a:ext>
            </a:extLst>
          </p:cNvPr>
          <p:cNvSpPr txBox="1"/>
          <p:nvPr/>
        </p:nvSpPr>
        <p:spPr>
          <a:xfrm>
            <a:off x="3166457" y="3846232"/>
            <a:ext cx="1519968" cy="923330"/>
          </a:xfrm>
          <a:prstGeom prst="rect">
            <a:avLst/>
          </a:prstGeom>
          <a:noFill/>
        </p:spPr>
        <p:txBody>
          <a:bodyPr wrap="none" rtlCol="0">
            <a:spAutoFit/>
          </a:bodyPr>
          <a:lstStyle/>
          <a:p>
            <a:r>
              <a:rPr lang="fr-FR" dirty="0">
                <a:solidFill>
                  <a:schemeClr val="bg1"/>
                </a:solidFill>
              </a:rPr>
              <a:t>Old </a:t>
            </a:r>
          </a:p>
          <a:p>
            <a:r>
              <a:rPr lang="fr-FR" dirty="0">
                <a:solidFill>
                  <a:schemeClr val="bg1"/>
                </a:solidFill>
              </a:rPr>
              <a:t>Downtown</a:t>
            </a:r>
          </a:p>
          <a:p>
            <a:r>
              <a:rPr lang="fr-FR" dirty="0">
                <a:solidFill>
                  <a:schemeClr val="bg1"/>
                </a:solidFill>
              </a:rPr>
              <a:t>Shopping Mall</a:t>
            </a:r>
          </a:p>
        </p:txBody>
      </p:sp>
      <p:cxnSp>
        <p:nvCxnSpPr>
          <p:cNvPr id="36" name="Connecteur droit avec flèche 35">
            <a:extLst>
              <a:ext uri="{FF2B5EF4-FFF2-40B4-BE49-F238E27FC236}">
                <a16:creationId xmlns:a16="http://schemas.microsoft.com/office/drawing/2014/main" id="{EE244C94-4B39-4F88-B27B-28B7826EA2F7}"/>
              </a:ext>
            </a:extLst>
          </p:cNvPr>
          <p:cNvCxnSpPr/>
          <p:nvPr/>
        </p:nvCxnSpPr>
        <p:spPr>
          <a:xfrm flipV="1">
            <a:off x="10795819" y="5235677"/>
            <a:ext cx="1027039" cy="589936"/>
          </a:xfrm>
          <a:prstGeom prst="straightConnector1">
            <a:avLst/>
          </a:prstGeom>
          <a:ln w="25400">
            <a:solidFill>
              <a:schemeClr val="bg1"/>
            </a:solidFill>
            <a:tailEnd type="triangle"/>
          </a:ln>
        </p:spPr>
        <p:style>
          <a:lnRef idx="1">
            <a:schemeClr val="accent3"/>
          </a:lnRef>
          <a:fillRef idx="0">
            <a:schemeClr val="accent3"/>
          </a:fillRef>
          <a:effectRef idx="0">
            <a:schemeClr val="accent3"/>
          </a:effectRef>
          <a:fontRef idx="minor">
            <a:schemeClr val="tx1"/>
          </a:fontRef>
        </p:style>
      </p:cxnSp>
      <p:sp>
        <p:nvSpPr>
          <p:cNvPr id="76" name="ZoneTexte 75">
            <a:extLst>
              <a:ext uri="{FF2B5EF4-FFF2-40B4-BE49-F238E27FC236}">
                <a16:creationId xmlns:a16="http://schemas.microsoft.com/office/drawing/2014/main" id="{6D38F756-6F7B-4CD3-8454-2BE470D57FA9}"/>
              </a:ext>
            </a:extLst>
          </p:cNvPr>
          <p:cNvSpPr txBox="1"/>
          <p:nvPr/>
        </p:nvSpPr>
        <p:spPr>
          <a:xfrm rot="19766693">
            <a:off x="10766534" y="5449840"/>
            <a:ext cx="1189749" cy="646331"/>
          </a:xfrm>
          <a:prstGeom prst="rect">
            <a:avLst/>
          </a:prstGeom>
          <a:noFill/>
        </p:spPr>
        <p:txBody>
          <a:bodyPr wrap="none" rtlCol="0">
            <a:spAutoFit/>
          </a:bodyPr>
          <a:lstStyle/>
          <a:p>
            <a:r>
              <a:rPr lang="fr-FR" dirty="0">
                <a:solidFill>
                  <a:schemeClr val="bg1"/>
                </a:solidFill>
              </a:rPr>
              <a:t>Airport </a:t>
            </a:r>
          </a:p>
          <a:p>
            <a:r>
              <a:rPr lang="fr-FR" dirty="0">
                <a:solidFill>
                  <a:schemeClr val="bg1"/>
                </a:solidFill>
              </a:rPr>
              <a:t>15-20 min.</a:t>
            </a:r>
          </a:p>
        </p:txBody>
      </p:sp>
      <p:cxnSp>
        <p:nvCxnSpPr>
          <p:cNvPr id="51" name="Connecteur droit avec flèche 50">
            <a:extLst>
              <a:ext uri="{FF2B5EF4-FFF2-40B4-BE49-F238E27FC236}">
                <a16:creationId xmlns:a16="http://schemas.microsoft.com/office/drawing/2014/main" id="{5AD89A9C-ABA8-4480-AAB0-01D82DE37E16}"/>
              </a:ext>
            </a:extLst>
          </p:cNvPr>
          <p:cNvCxnSpPr>
            <a:cxnSpLocks/>
          </p:cNvCxnSpPr>
          <p:nvPr/>
        </p:nvCxnSpPr>
        <p:spPr>
          <a:xfrm>
            <a:off x="31797" y="5950420"/>
            <a:ext cx="257775" cy="0"/>
          </a:xfrm>
          <a:prstGeom prst="straightConnector1">
            <a:avLst/>
          </a:prstGeom>
          <a:ln w="254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55" name="ZoneTexte 2054">
            <a:extLst>
              <a:ext uri="{FF2B5EF4-FFF2-40B4-BE49-F238E27FC236}">
                <a16:creationId xmlns:a16="http://schemas.microsoft.com/office/drawing/2014/main" id="{AF0027CB-6090-438E-9957-1A3E3AB7A8AF}"/>
              </a:ext>
            </a:extLst>
          </p:cNvPr>
          <p:cNvSpPr txBox="1"/>
          <p:nvPr/>
        </p:nvSpPr>
        <p:spPr>
          <a:xfrm>
            <a:off x="289572" y="4682857"/>
            <a:ext cx="888596" cy="1061829"/>
          </a:xfrm>
          <a:prstGeom prst="rect">
            <a:avLst/>
          </a:prstGeom>
          <a:noFill/>
        </p:spPr>
        <p:txBody>
          <a:bodyPr wrap="square" rtlCol="0">
            <a:spAutoFit/>
          </a:bodyPr>
          <a:lstStyle/>
          <a:p>
            <a:r>
              <a:rPr lang="fr-FR" sz="900" b="1" dirty="0">
                <a:solidFill>
                  <a:srgbClr val="0070C0"/>
                </a:solidFill>
              </a:rPr>
              <a:t>Tram Line 1 (Blue)</a:t>
            </a:r>
          </a:p>
          <a:p>
            <a:r>
              <a:rPr lang="fr-FR" sz="900" b="1" dirty="0">
                <a:solidFill>
                  <a:srgbClr val="0070C0"/>
                </a:solidFill>
              </a:rPr>
              <a:t>Odysseum Terminal</a:t>
            </a:r>
          </a:p>
          <a:p>
            <a:r>
              <a:rPr lang="fr-FR" sz="900" b="1" dirty="0">
                <a:solidFill>
                  <a:srgbClr val="0070C0"/>
                </a:solidFill>
              </a:rPr>
              <a:t>Or</a:t>
            </a:r>
          </a:p>
          <a:p>
            <a:r>
              <a:rPr lang="fr-FR" sz="900" b="1" dirty="0">
                <a:solidFill>
                  <a:srgbClr val="0070C0"/>
                </a:solidFill>
              </a:rPr>
              <a:t>Mosson Terminal</a:t>
            </a:r>
          </a:p>
        </p:txBody>
      </p:sp>
      <p:cxnSp>
        <p:nvCxnSpPr>
          <p:cNvPr id="2057" name="Connecteur droit avec flèche 2056">
            <a:extLst>
              <a:ext uri="{FF2B5EF4-FFF2-40B4-BE49-F238E27FC236}">
                <a16:creationId xmlns:a16="http://schemas.microsoft.com/office/drawing/2014/main" id="{37DEB837-7AFA-4AEB-A63B-6DD6A2E27CBF}"/>
              </a:ext>
            </a:extLst>
          </p:cNvPr>
          <p:cNvCxnSpPr>
            <a:cxnSpLocks/>
          </p:cNvCxnSpPr>
          <p:nvPr/>
        </p:nvCxnSpPr>
        <p:spPr>
          <a:xfrm flipH="1">
            <a:off x="75007" y="4788220"/>
            <a:ext cx="276564" cy="0"/>
          </a:xfrm>
          <a:prstGeom prst="straightConnector1">
            <a:avLst/>
          </a:prstGeom>
          <a:ln w="25400">
            <a:solidFill>
              <a:schemeClr val="bg2">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58" name="ZoneTexte 2057">
            <a:extLst>
              <a:ext uri="{FF2B5EF4-FFF2-40B4-BE49-F238E27FC236}">
                <a16:creationId xmlns:a16="http://schemas.microsoft.com/office/drawing/2014/main" id="{2D3F6009-7AB9-4AAB-A80F-EA9B322C851C}"/>
              </a:ext>
            </a:extLst>
          </p:cNvPr>
          <p:cNvSpPr txBox="1"/>
          <p:nvPr/>
        </p:nvSpPr>
        <p:spPr>
          <a:xfrm>
            <a:off x="4966385" y="4530780"/>
            <a:ext cx="1529586" cy="215444"/>
          </a:xfrm>
          <a:prstGeom prst="rect">
            <a:avLst/>
          </a:prstGeom>
          <a:noFill/>
        </p:spPr>
        <p:txBody>
          <a:bodyPr wrap="none" rtlCol="0">
            <a:spAutoFit/>
          </a:bodyPr>
          <a:lstStyle/>
          <a:p>
            <a:r>
              <a:rPr lang="fr-FR" sz="800" b="1" dirty="0">
                <a:solidFill>
                  <a:srgbClr val="0070C0"/>
                </a:solidFill>
              </a:rPr>
              <a:t>Station TRAM Place de l’Europe</a:t>
            </a:r>
          </a:p>
        </p:txBody>
      </p:sp>
      <p:sp>
        <p:nvSpPr>
          <p:cNvPr id="90" name="ZoneTexte 89">
            <a:extLst>
              <a:ext uri="{FF2B5EF4-FFF2-40B4-BE49-F238E27FC236}">
                <a16:creationId xmlns:a16="http://schemas.microsoft.com/office/drawing/2014/main" id="{384D51BB-1A77-44B3-BD7D-DE6D588C87C1}"/>
              </a:ext>
            </a:extLst>
          </p:cNvPr>
          <p:cNvSpPr txBox="1"/>
          <p:nvPr/>
        </p:nvSpPr>
        <p:spPr>
          <a:xfrm>
            <a:off x="4928677" y="5869374"/>
            <a:ext cx="1191352" cy="215444"/>
          </a:xfrm>
          <a:prstGeom prst="rect">
            <a:avLst/>
          </a:prstGeom>
          <a:noFill/>
        </p:spPr>
        <p:txBody>
          <a:bodyPr wrap="none" rtlCol="0">
            <a:spAutoFit/>
          </a:bodyPr>
          <a:lstStyle/>
          <a:p>
            <a:r>
              <a:rPr lang="fr-FR" sz="800" b="1" dirty="0">
                <a:solidFill>
                  <a:srgbClr val="0070C0"/>
                </a:solidFill>
              </a:rPr>
              <a:t>Station TRAM Moulares</a:t>
            </a:r>
          </a:p>
        </p:txBody>
      </p:sp>
      <p:sp>
        <p:nvSpPr>
          <p:cNvPr id="92" name="ZoneTexte 91">
            <a:extLst>
              <a:ext uri="{FF2B5EF4-FFF2-40B4-BE49-F238E27FC236}">
                <a16:creationId xmlns:a16="http://schemas.microsoft.com/office/drawing/2014/main" id="{9C216F0D-2F60-43E5-8908-86112E0C069A}"/>
              </a:ext>
            </a:extLst>
          </p:cNvPr>
          <p:cNvSpPr txBox="1"/>
          <p:nvPr/>
        </p:nvSpPr>
        <p:spPr>
          <a:xfrm>
            <a:off x="4853848" y="391329"/>
            <a:ext cx="2468946" cy="369332"/>
          </a:xfrm>
          <a:prstGeom prst="rect">
            <a:avLst/>
          </a:prstGeom>
          <a:noFill/>
        </p:spPr>
        <p:txBody>
          <a:bodyPr wrap="none" rtlCol="0">
            <a:spAutoFit/>
          </a:bodyPr>
          <a:lstStyle/>
          <a:p>
            <a:r>
              <a:rPr lang="fr-FR" b="1" dirty="0">
                <a:solidFill>
                  <a:schemeClr val="bg2">
                    <a:lumMod val="60000"/>
                    <a:lumOff val="40000"/>
                  </a:schemeClr>
                </a:solidFill>
              </a:rPr>
              <a:t>MAP OF MONTPELLIER </a:t>
            </a:r>
          </a:p>
        </p:txBody>
      </p:sp>
      <p:pic>
        <p:nvPicPr>
          <p:cNvPr id="3076" name="Picture 4" descr="Image result for montpellier Barcelona map of france">
            <a:extLst>
              <a:ext uri="{FF2B5EF4-FFF2-40B4-BE49-F238E27FC236}">
                <a16:creationId xmlns:a16="http://schemas.microsoft.com/office/drawing/2014/main" id="{21CCB281-3454-4F43-9358-B0EBBC7617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865" y="1256710"/>
            <a:ext cx="2952750" cy="2247900"/>
          </a:xfrm>
          <a:prstGeom prst="rect">
            <a:avLst/>
          </a:prstGeom>
          <a:noFill/>
          <a:extLst>
            <a:ext uri="{909E8E84-426E-40DD-AFC4-6F175D3DCCD1}">
              <a14:hiddenFill xmlns:a14="http://schemas.microsoft.com/office/drawing/2010/main">
                <a:solidFill>
                  <a:srgbClr val="FFFFFF"/>
                </a:solidFill>
              </a14:hiddenFill>
            </a:ext>
          </a:extLst>
        </p:spPr>
      </p:pic>
      <p:sp>
        <p:nvSpPr>
          <p:cNvPr id="95" name="ZoneTexte 94">
            <a:extLst>
              <a:ext uri="{FF2B5EF4-FFF2-40B4-BE49-F238E27FC236}">
                <a16:creationId xmlns:a16="http://schemas.microsoft.com/office/drawing/2014/main" id="{374AE998-0A31-4F10-957A-F0F3DDC4B2D2}"/>
              </a:ext>
            </a:extLst>
          </p:cNvPr>
          <p:cNvSpPr txBox="1"/>
          <p:nvPr/>
        </p:nvSpPr>
        <p:spPr>
          <a:xfrm>
            <a:off x="3947450" y="3983788"/>
            <a:ext cx="898003" cy="215444"/>
          </a:xfrm>
          <a:prstGeom prst="rect">
            <a:avLst/>
          </a:prstGeom>
          <a:noFill/>
        </p:spPr>
        <p:txBody>
          <a:bodyPr wrap="none" rtlCol="0">
            <a:spAutoFit/>
          </a:bodyPr>
          <a:lstStyle/>
          <a:p>
            <a:r>
              <a:rPr lang="fr-FR" sz="800" b="1" dirty="0">
                <a:solidFill>
                  <a:srgbClr val="0070C0"/>
                </a:solidFill>
              </a:rPr>
              <a:t>Station Antigone</a:t>
            </a:r>
          </a:p>
        </p:txBody>
      </p:sp>
      <p:sp>
        <p:nvSpPr>
          <p:cNvPr id="50" name="Étoile : 6 branches 49">
            <a:extLst>
              <a:ext uri="{FF2B5EF4-FFF2-40B4-BE49-F238E27FC236}">
                <a16:creationId xmlns:a16="http://schemas.microsoft.com/office/drawing/2014/main" id="{631F3E3E-5D9C-4080-B385-5B1BC6FCAF7D}"/>
              </a:ext>
            </a:extLst>
          </p:cNvPr>
          <p:cNvSpPr/>
          <p:nvPr/>
        </p:nvSpPr>
        <p:spPr>
          <a:xfrm>
            <a:off x="4344708" y="4156785"/>
            <a:ext cx="93600" cy="115200"/>
          </a:xfrm>
          <a:prstGeom prst="star6">
            <a:avLst/>
          </a:prstGeom>
          <a:ln>
            <a:solidFill>
              <a:srgbClr val="0070C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FR"/>
          </a:p>
        </p:txBody>
      </p:sp>
      <p:sp>
        <p:nvSpPr>
          <p:cNvPr id="52" name="ZoneTexte 51">
            <a:extLst>
              <a:ext uri="{FF2B5EF4-FFF2-40B4-BE49-F238E27FC236}">
                <a16:creationId xmlns:a16="http://schemas.microsoft.com/office/drawing/2014/main" id="{C19F195E-2F0A-4B37-9472-F3C89AF1C8AF}"/>
              </a:ext>
            </a:extLst>
          </p:cNvPr>
          <p:cNvSpPr txBox="1"/>
          <p:nvPr/>
        </p:nvSpPr>
        <p:spPr>
          <a:xfrm>
            <a:off x="4382479" y="4059716"/>
            <a:ext cx="1428828" cy="230832"/>
          </a:xfrm>
          <a:prstGeom prst="rect">
            <a:avLst/>
          </a:prstGeom>
          <a:noFill/>
        </p:spPr>
        <p:txBody>
          <a:bodyPr wrap="square" rtlCol="0">
            <a:spAutoFit/>
          </a:bodyPr>
          <a:lstStyle/>
          <a:p>
            <a:r>
              <a:rPr lang="fr-FR" sz="900" b="1" dirty="0">
                <a:solidFill>
                  <a:srgbClr val="FF0000"/>
                </a:solidFill>
              </a:rPr>
              <a:t>Ibis Centre Antigone</a:t>
            </a:r>
          </a:p>
        </p:txBody>
      </p:sp>
      <p:sp>
        <p:nvSpPr>
          <p:cNvPr id="55" name="Étoile : 6 branches 54">
            <a:extLst>
              <a:ext uri="{FF2B5EF4-FFF2-40B4-BE49-F238E27FC236}">
                <a16:creationId xmlns:a16="http://schemas.microsoft.com/office/drawing/2014/main" id="{A5F8F877-6FA9-4EDD-83B7-5DF0488A3414}"/>
              </a:ext>
            </a:extLst>
          </p:cNvPr>
          <p:cNvSpPr/>
          <p:nvPr/>
        </p:nvSpPr>
        <p:spPr>
          <a:xfrm>
            <a:off x="5666455" y="4223971"/>
            <a:ext cx="93600" cy="115200"/>
          </a:xfrm>
          <a:prstGeom prst="star6">
            <a:avLst/>
          </a:prstGeom>
          <a:ln>
            <a:solidFill>
              <a:srgbClr val="0070C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FR"/>
          </a:p>
        </p:txBody>
      </p:sp>
      <p:sp>
        <p:nvSpPr>
          <p:cNvPr id="56" name="Étoile : 6 branches 55">
            <a:extLst>
              <a:ext uri="{FF2B5EF4-FFF2-40B4-BE49-F238E27FC236}">
                <a16:creationId xmlns:a16="http://schemas.microsoft.com/office/drawing/2014/main" id="{3D8457AA-2787-462C-ACDB-4ED3A36BA9C9}"/>
              </a:ext>
            </a:extLst>
          </p:cNvPr>
          <p:cNvSpPr/>
          <p:nvPr/>
        </p:nvSpPr>
        <p:spPr>
          <a:xfrm>
            <a:off x="5763446" y="4066245"/>
            <a:ext cx="93600" cy="115200"/>
          </a:xfrm>
          <a:prstGeom prst="star6">
            <a:avLst/>
          </a:prstGeom>
          <a:ln>
            <a:solidFill>
              <a:srgbClr val="0070C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FR"/>
          </a:p>
        </p:txBody>
      </p:sp>
      <p:sp>
        <p:nvSpPr>
          <p:cNvPr id="58" name="ZoneTexte 57">
            <a:extLst>
              <a:ext uri="{FF2B5EF4-FFF2-40B4-BE49-F238E27FC236}">
                <a16:creationId xmlns:a16="http://schemas.microsoft.com/office/drawing/2014/main" id="{E63DE5AB-1046-4827-80A4-DA0324699756}"/>
              </a:ext>
            </a:extLst>
          </p:cNvPr>
          <p:cNvSpPr txBox="1"/>
          <p:nvPr/>
        </p:nvSpPr>
        <p:spPr>
          <a:xfrm>
            <a:off x="5821069" y="4020795"/>
            <a:ext cx="1428828" cy="230832"/>
          </a:xfrm>
          <a:prstGeom prst="rect">
            <a:avLst/>
          </a:prstGeom>
          <a:noFill/>
        </p:spPr>
        <p:txBody>
          <a:bodyPr wrap="square" rtlCol="0">
            <a:spAutoFit/>
          </a:bodyPr>
          <a:lstStyle/>
          <a:p>
            <a:r>
              <a:rPr lang="fr-FR" sz="900" b="1" dirty="0">
                <a:solidFill>
                  <a:srgbClr val="FF0000"/>
                </a:solidFill>
              </a:rPr>
              <a:t>Novotel Antigone</a:t>
            </a:r>
          </a:p>
        </p:txBody>
      </p:sp>
      <p:sp>
        <p:nvSpPr>
          <p:cNvPr id="59" name="ZoneTexte 58">
            <a:extLst>
              <a:ext uri="{FF2B5EF4-FFF2-40B4-BE49-F238E27FC236}">
                <a16:creationId xmlns:a16="http://schemas.microsoft.com/office/drawing/2014/main" id="{06CA69DE-C233-4480-91E0-398F8EF08E3A}"/>
              </a:ext>
            </a:extLst>
          </p:cNvPr>
          <p:cNvSpPr txBox="1"/>
          <p:nvPr/>
        </p:nvSpPr>
        <p:spPr>
          <a:xfrm>
            <a:off x="5697160" y="4184245"/>
            <a:ext cx="1428828" cy="230832"/>
          </a:xfrm>
          <a:prstGeom prst="rect">
            <a:avLst/>
          </a:prstGeom>
          <a:noFill/>
        </p:spPr>
        <p:txBody>
          <a:bodyPr wrap="square" rtlCol="0">
            <a:spAutoFit/>
          </a:bodyPr>
          <a:lstStyle/>
          <a:p>
            <a:r>
              <a:rPr lang="fr-FR" sz="900" b="1" dirty="0">
                <a:solidFill>
                  <a:srgbClr val="FF0000"/>
                </a:solidFill>
              </a:rPr>
              <a:t>Mercure Antigone Centre</a:t>
            </a:r>
          </a:p>
        </p:txBody>
      </p:sp>
      <p:cxnSp>
        <p:nvCxnSpPr>
          <p:cNvPr id="60" name="Connecteur droit avec flèche 59">
            <a:extLst>
              <a:ext uri="{FF2B5EF4-FFF2-40B4-BE49-F238E27FC236}">
                <a16:creationId xmlns:a16="http://schemas.microsoft.com/office/drawing/2014/main" id="{C3AF0326-DAE5-47A5-A4A5-6B826AD618AD}"/>
              </a:ext>
            </a:extLst>
          </p:cNvPr>
          <p:cNvCxnSpPr>
            <a:cxnSpLocks/>
          </p:cNvCxnSpPr>
          <p:nvPr/>
        </p:nvCxnSpPr>
        <p:spPr>
          <a:xfrm>
            <a:off x="4635459" y="4286564"/>
            <a:ext cx="1049324" cy="166424"/>
          </a:xfrm>
          <a:prstGeom prst="straightConnector1">
            <a:avLst/>
          </a:prstGeom>
          <a:ln w="25400">
            <a:solidFill>
              <a:schemeClr val="bg2">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1" name="Connecteur droit avec flèche 60">
            <a:extLst>
              <a:ext uri="{FF2B5EF4-FFF2-40B4-BE49-F238E27FC236}">
                <a16:creationId xmlns:a16="http://schemas.microsoft.com/office/drawing/2014/main" id="{B1E4F2F6-7594-4C5D-8226-1BA71667BBC4}"/>
              </a:ext>
            </a:extLst>
          </p:cNvPr>
          <p:cNvCxnSpPr>
            <a:cxnSpLocks/>
          </p:cNvCxnSpPr>
          <p:nvPr/>
        </p:nvCxnSpPr>
        <p:spPr>
          <a:xfrm>
            <a:off x="5763446" y="4746224"/>
            <a:ext cx="299376" cy="1386647"/>
          </a:xfrm>
          <a:prstGeom prst="straightConnector1">
            <a:avLst/>
          </a:prstGeom>
          <a:ln w="25400">
            <a:solidFill>
              <a:schemeClr val="bg2">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3" name="ZoneTexte 62">
            <a:extLst>
              <a:ext uri="{FF2B5EF4-FFF2-40B4-BE49-F238E27FC236}">
                <a16:creationId xmlns:a16="http://schemas.microsoft.com/office/drawing/2014/main" id="{6AA7ABDD-D9DB-4398-B2DB-FF6617BBFCE9}"/>
              </a:ext>
            </a:extLst>
          </p:cNvPr>
          <p:cNvSpPr txBox="1"/>
          <p:nvPr/>
        </p:nvSpPr>
        <p:spPr>
          <a:xfrm>
            <a:off x="9230252" y="5158230"/>
            <a:ext cx="2515410" cy="646331"/>
          </a:xfrm>
          <a:prstGeom prst="rect">
            <a:avLst/>
          </a:prstGeom>
          <a:noFill/>
        </p:spPr>
        <p:txBody>
          <a:bodyPr wrap="square" rtlCol="0">
            <a:spAutoFit/>
          </a:bodyPr>
          <a:lstStyle/>
          <a:p>
            <a:r>
              <a:rPr lang="fr-FR" dirty="0" err="1">
                <a:solidFill>
                  <a:schemeClr val="bg1"/>
                </a:solidFill>
              </a:rPr>
              <a:t>Odysseum</a:t>
            </a:r>
            <a:r>
              <a:rPr lang="fr-FR" dirty="0">
                <a:solidFill>
                  <a:schemeClr val="bg1"/>
                </a:solidFill>
              </a:rPr>
              <a:t> </a:t>
            </a:r>
          </a:p>
          <a:p>
            <a:r>
              <a:rPr lang="fr-FR" dirty="0">
                <a:solidFill>
                  <a:schemeClr val="bg1"/>
                </a:solidFill>
              </a:rPr>
              <a:t>Shopping Mall</a:t>
            </a:r>
          </a:p>
        </p:txBody>
      </p:sp>
      <p:sp>
        <p:nvSpPr>
          <p:cNvPr id="67" name="ZoneTexte 66">
            <a:extLst>
              <a:ext uri="{FF2B5EF4-FFF2-40B4-BE49-F238E27FC236}">
                <a16:creationId xmlns:a16="http://schemas.microsoft.com/office/drawing/2014/main" id="{641DE071-5496-4B9D-BA79-0D5ECBFB13E2}"/>
              </a:ext>
            </a:extLst>
          </p:cNvPr>
          <p:cNvSpPr txBox="1"/>
          <p:nvPr/>
        </p:nvSpPr>
        <p:spPr>
          <a:xfrm>
            <a:off x="9220336" y="2654774"/>
            <a:ext cx="1150636" cy="646331"/>
          </a:xfrm>
          <a:prstGeom prst="rect">
            <a:avLst/>
          </a:prstGeom>
          <a:noFill/>
        </p:spPr>
        <p:txBody>
          <a:bodyPr wrap="none" rtlCol="0">
            <a:spAutoFit/>
          </a:bodyPr>
          <a:lstStyle/>
          <a:p>
            <a:r>
              <a:rPr lang="fr-FR" dirty="0">
                <a:solidFill>
                  <a:schemeClr val="bg1"/>
                </a:solidFill>
              </a:rPr>
              <a:t>Millénaire</a:t>
            </a:r>
          </a:p>
          <a:p>
            <a:r>
              <a:rPr lang="fr-FR" dirty="0">
                <a:solidFill>
                  <a:schemeClr val="bg1"/>
                </a:solidFill>
              </a:rPr>
              <a:t>Grammont</a:t>
            </a:r>
          </a:p>
        </p:txBody>
      </p:sp>
      <p:sp>
        <p:nvSpPr>
          <p:cNvPr id="69" name="ZoneTexte 68">
            <a:extLst>
              <a:ext uri="{FF2B5EF4-FFF2-40B4-BE49-F238E27FC236}">
                <a16:creationId xmlns:a16="http://schemas.microsoft.com/office/drawing/2014/main" id="{316070B4-5CC3-4BB0-AB05-B7D81237B13A}"/>
              </a:ext>
            </a:extLst>
          </p:cNvPr>
          <p:cNvSpPr txBox="1"/>
          <p:nvPr/>
        </p:nvSpPr>
        <p:spPr>
          <a:xfrm>
            <a:off x="3203971" y="5069914"/>
            <a:ext cx="1390830" cy="646331"/>
          </a:xfrm>
          <a:prstGeom prst="rect">
            <a:avLst/>
          </a:prstGeom>
          <a:noFill/>
        </p:spPr>
        <p:txBody>
          <a:bodyPr wrap="none" rtlCol="0">
            <a:spAutoFit/>
          </a:bodyPr>
          <a:lstStyle/>
          <a:p>
            <a:r>
              <a:rPr lang="fr-FR" dirty="0">
                <a:solidFill>
                  <a:schemeClr val="bg1"/>
                </a:solidFill>
              </a:rPr>
              <a:t>Train Station </a:t>
            </a:r>
          </a:p>
          <a:p>
            <a:r>
              <a:rPr lang="fr-FR" dirty="0">
                <a:solidFill>
                  <a:schemeClr val="bg1"/>
                </a:solidFill>
              </a:rPr>
              <a:t>St Roch</a:t>
            </a:r>
          </a:p>
        </p:txBody>
      </p:sp>
      <p:cxnSp>
        <p:nvCxnSpPr>
          <p:cNvPr id="70" name="Connecteur droit avec flèche 69">
            <a:extLst>
              <a:ext uri="{FF2B5EF4-FFF2-40B4-BE49-F238E27FC236}">
                <a16:creationId xmlns:a16="http://schemas.microsoft.com/office/drawing/2014/main" id="{57FF9A8A-4528-46C6-B017-36B22B48FA62}"/>
              </a:ext>
            </a:extLst>
          </p:cNvPr>
          <p:cNvCxnSpPr>
            <a:cxnSpLocks/>
          </p:cNvCxnSpPr>
          <p:nvPr/>
        </p:nvCxnSpPr>
        <p:spPr>
          <a:xfrm flipV="1">
            <a:off x="6316163" y="5393079"/>
            <a:ext cx="2904173" cy="1002049"/>
          </a:xfrm>
          <a:prstGeom prst="straightConnector1">
            <a:avLst/>
          </a:prstGeom>
          <a:ln w="25400">
            <a:solidFill>
              <a:schemeClr val="bg2">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8" name="ZoneTexte 77">
            <a:extLst>
              <a:ext uri="{FF2B5EF4-FFF2-40B4-BE49-F238E27FC236}">
                <a16:creationId xmlns:a16="http://schemas.microsoft.com/office/drawing/2014/main" id="{871831C2-CB8D-4068-9522-641808CA3A9D}"/>
              </a:ext>
            </a:extLst>
          </p:cNvPr>
          <p:cNvSpPr txBox="1"/>
          <p:nvPr/>
        </p:nvSpPr>
        <p:spPr>
          <a:xfrm>
            <a:off x="257939" y="5840999"/>
            <a:ext cx="888596" cy="230832"/>
          </a:xfrm>
          <a:prstGeom prst="rect">
            <a:avLst/>
          </a:prstGeom>
          <a:noFill/>
        </p:spPr>
        <p:txBody>
          <a:bodyPr wrap="square" rtlCol="0">
            <a:spAutoFit/>
          </a:bodyPr>
          <a:lstStyle/>
          <a:p>
            <a:r>
              <a:rPr lang="fr-FR" sz="900" b="1" dirty="0">
                <a:solidFill>
                  <a:schemeClr val="bg1"/>
                </a:solidFill>
              </a:rPr>
              <a:t>Taxi or Uber</a:t>
            </a:r>
          </a:p>
        </p:txBody>
      </p:sp>
      <p:cxnSp>
        <p:nvCxnSpPr>
          <p:cNvPr id="80" name="Connecteur droit avec flèche 79">
            <a:extLst>
              <a:ext uri="{FF2B5EF4-FFF2-40B4-BE49-F238E27FC236}">
                <a16:creationId xmlns:a16="http://schemas.microsoft.com/office/drawing/2014/main" id="{617D6168-11C9-45EC-86C1-6D25AA43C192}"/>
              </a:ext>
            </a:extLst>
          </p:cNvPr>
          <p:cNvCxnSpPr>
            <a:cxnSpLocks/>
          </p:cNvCxnSpPr>
          <p:nvPr/>
        </p:nvCxnSpPr>
        <p:spPr>
          <a:xfrm>
            <a:off x="31797" y="6260398"/>
            <a:ext cx="257775" cy="0"/>
          </a:xfrm>
          <a:prstGeom prst="straightConnector1">
            <a:avLst/>
          </a:prstGeom>
          <a:ln w="25400">
            <a:solidFill>
              <a:schemeClr val="accent3"/>
            </a:solidFill>
            <a:headEnd type="triangle"/>
            <a:tailEnd type="triangle"/>
          </a:ln>
        </p:spPr>
        <p:style>
          <a:lnRef idx="1">
            <a:schemeClr val="accent3"/>
          </a:lnRef>
          <a:fillRef idx="0">
            <a:schemeClr val="accent3"/>
          </a:fillRef>
          <a:effectRef idx="0">
            <a:schemeClr val="accent3"/>
          </a:effectRef>
          <a:fontRef idx="minor">
            <a:schemeClr val="tx1"/>
          </a:fontRef>
        </p:style>
      </p:cxnSp>
      <p:sp>
        <p:nvSpPr>
          <p:cNvPr id="87" name="ZoneTexte 86">
            <a:extLst>
              <a:ext uri="{FF2B5EF4-FFF2-40B4-BE49-F238E27FC236}">
                <a16:creationId xmlns:a16="http://schemas.microsoft.com/office/drawing/2014/main" id="{82772D88-3368-4322-803D-13E67E0C47BB}"/>
              </a:ext>
            </a:extLst>
          </p:cNvPr>
          <p:cNvSpPr txBox="1"/>
          <p:nvPr/>
        </p:nvSpPr>
        <p:spPr>
          <a:xfrm>
            <a:off x="236989" y="6174137"/>
            <a:ext cx="888596" cy="646331"/>
          </a:xfrm>
          <a:prstGeom prst="rect">
            <a:avLst/>
          </a:prstGeom>
          <a:noFill/>
        </p:spPr>
        <p:txBody>
          <a:bodyPr wrap="square" rtlCol="0">
            <a:spAutoFit/>
          </a:bodyPr>
          <a:lstStyle/>
          <a:p>
            <a:r>
              <a:rPr lang="fr-FR" sz="900" b="1" dirty="0">
                <a:solidFill>
                  <a:srgbClr val="C00000"/>
                </a:solidFill>
              </a:rPr>
              <a:t>Bus Line 9</a:t>
            </a:r>
          </a:p>
          <a:p>
            <a:r>
              <a:rPr lang="fr-FR" sz="900" b="1" dirty="0">
                <a:solidFill>
                  <a:srgbClr val="C00000"/>
                </a:solidFill>
              </a:rPr>
              <a:t>Grammont</a:t>
            </a:r>
          </a:p>
          <a:p>
            <a:r>
              <a:rPr lang="fr-FR" sz="900" b="1" dirty="0">
                <a:solidFill>
                  <a:srgbClr val="C00000"/>
                </a:solidFill>
              </a:rPr>
              <a:t>Or</a:t>
            </a:r>
          </a:p>
          <a:p>
            <a:r>
              <a:rPr lang="fr-FR" sz="900" b="1" dirty="0">
                <a:solidFill>
                  <a:srgbClr val="C00000"/>
                </a:solidFill>
              </a:rPr>
              <a:t>Apollo</a:t>
            </a:r>
          </a:p>
        </p:txBody>
      </p:sp>
      <p:sp>
        <p:nvSpPr>
          <p:cNvPr id="88" name="ZoneTexte 87">
            <a:extLst>
              <a:ext uri="{FF2B5EF4-FFF2-40B4-BE49-F238E27FC236}">
                <a16:creationId xmlns:a16="http://schemas.microsoft.com/office/drawing/2014/main" id="{A4F932CF-6FFE-43CF-A95A-49825F0F2A65}"/>
              </a:ext>
            </a:extLst>
          </p:cNvPr>
          <p:cNvSpPr txBox="1"/>
          <p:nvPr/>
        </p:nvSpPr>
        <p:spPr>
          <a:xfrm>
            <a:off x="972376" y="3928410"/>
            <a:ext cx="848309" cy="369332"/>
          </a:xfrm>
          <a:prstGeom prst="rect">
            <a:avLst/>
          </a:prstGeom>
          <a:noFill/>
        </p:spPr>
        <p:txBody>
          <a:bodyPr wrap="none" rtlCol="0">
            <a:spAutoFit/>
          </a:bodyPr>
          <a:lstStyle/>
          <a:p>
            <a:r>
              <a:rPr lang="fr-FR" dirty="0">
                <a:solidFill>
                  <a:schemeClr val="bg1"/>
                </a:solidFill>
              </a:rPr>
              <a:t>Mosson</a:t>
            </a:r>
          </a:p>
        </p:txBody>
      </p:sp>
      <p:cxnSp>
        <p:nvCxnSpPr>
          <p:cNvPr id="91" name="Connecteur droit avec flèche 90">
            <a:extLst>
              <a:ext uri="{FF2B5EF4-FFF2-40B4-BE49-F238E27FC236}">
                <a16:creationId xmlns:a16="http://schemas.microsoft.com/office/drawing/2014/main" id="{FB33934F-D908-48A2-9347-519B81476416}"/>
              </a:ext>
            </a:extLst>
          </p:cNvPr>
          <p:cNvCxnSpPr>
            <a:cxnSpLocks/>
          </p:cNvCxnSpPr>
          <p:nvPr/>
        </p:nvCxnSpPr>
        <p:spPr>
          <a:xfrm flipH="1">
            <a:off x="1069820" y="4273754"/>
            <a:ext cx="590025" cy="1"/>
          </a:xfrm>
          <a:prstGeom prst="straightConnector1">
            <a:avLst/>
          </a:prstGeom>
          <a:ln w="25400">
            <a:solidFill>
              <a:schemeClr val="bg1"/>
            </a:solidFill>
            <a:tailEnd type="triangle"/>
          </a:ln>
        </p:spPr>
        <p:style>
          <a:lnRef idx="1">
            <a:schemeClr val="accent3"/>
          </a:lnRef>
          <a:fillRef idx="0">
            <a:schemeClr val="accent3"/>
          </a:fillRef>
          <a:effectRef idx="0">
            <a:schemeClr val="accent3"/>
          </a:effectRef>
          <a:fontRef idx="minor">
            <a:schemeClr val="tx1"/>
          </a:fontRef>
        </p:style>
      </p:cxnSp>
      <p:sp>
        <p:nvSpPr>
          <p:cNvPr id="94" name="ZoneTexte 93">
            <a:extLst>
              <a:ext uri="{FF2B5EF4-FFF2-40B4-BE49-F238E27FC236}">
                <a16:creationId xmlns:a16="http://schemas.microsoft.com/office/drawing/2014/main" id="{F2B1F41A-0CE1-4B2D-B57C-C4970AC689E6}"/>
              </a:ext>
            </a:extLst>
          </p:cNvPr>
          <p:cNvSpPr txBox="1"/>
          <p:nvPr/>
        </p:nvSpPr>
        <p:spPr>
          <a:xfrm>
            <a:off x="4482655" y="3500293"/>
            <a:ext cx="997389" cy="369332"/>
          </a:xfrm>
          <a:prstGeom prst="rect">
            <a:avLst/>
          </a:prstGeom>
          <a:noFill/>
        </p:spPr>
        <p:txBody>
          <a:bodyPr wrap="none" rtlCol="0">
            <a:spAutoFit/>
          </a:bodyPr>
          <a:lstStyle/>
          <a:p>
            <a:r>
              <a:rPr lang="fr-FR" dirty="0">
                <a:solidFill>
                  <a:schemeClr val="bg1"/>
                </a:solidFill>
              </a:rPr>
              <a:t>Antigone</a:t>
            </a:r>
          </a:p>
        </p:txBody>
      </p:sp>
      <p:sp>
        <p:nvSpPr>
          <p:cNvPr id="65" name="ZoneTexte 64">
            <a:extLst>
              <a:ext uri="{FF2B5EF4-FFF2-40B4-BE49-F238E27FC236}">
                <a16:creationId xmlns:a16="http://schemas.microsoft.com/office/drawing/2014/main" id="{CB690B47-7F47-450A-8211-CA6C2CFB7594}"/>
              </a:ext>
            </a:extLst>
          </p:cNvPr>
          <p:cNvSpPr txBox="1"/>
          <p:nvPr/>
        </p:nvSpPr>
        <p:spPr>
          <a:xfrm>
            <a:off x="4388400" y="4226418"/>
            <a:ext cx="1428828" cy="230832"/>
          </a:xfrm>
          <a:prstGeom prst="rect">
            <a:avLst/>
          </a:prstGeom>
          <a:noFill/>
        </p:spPr>
        <p:txBody>
          <a:bodyPr wrap="square" rtlCol="0">
            <a:spAutoFit/>
          </a:bodyPr>
          <a:lstStyle/>
          <a:p>
            <a:r>
              <a:rPr lang="fr-FR" sz="900" b="1" dirty="0">
                <a:solidFill>
                  <a:srgbClr val="FF0000"/>
                </a:solidFill>
              </a:rPr>
              <a:t>Mercure </a:t>
            </a:r>
            <a:r>
              <a:rPr lang="fr-FR" sz="900" b="1" dirty="0" err="1">
                <a:solidFill>
                  <a:srgbClr val="FF0000"/>
                </a:solidFill>
              </a:rPr>
              <a:t>Comedie</a:t>
            </a:r>
            <a:r>
              <a:rPr lang="fr-FR" sz="900" b="1" dirty="0">
                <a:solidFill>
                  <a:srgbClr val="FF0000"/>
                </a:solidFill>
              </a:rPr>
              <a:t> Centre</a:t>
            </a:r>
          </a:p>
        </p:txBody>
      </p:sp>
      <p:sp>
        <p:nvSpPr>
          <p:cNvPr id="66" name="ZoneTexte 65">
            <a:extLst>
              <a:ext uri="{FF2B5EF4-FFF2-40B4-BE49-F238E27FC236}">
                <a16:creationId xmlns:a16="http://schemas.microsoft.com/office/drawing/2014/main" id="{814927F0-CC40-473B-AD8F-2F7CFF664299}"/>
              </a:ext>
            </a:extLst>
          </p:cNvPr>
          <p:cNvSpPr txBox="1"/>
          <p:nvPr/>
        </p:nvSpPr>
        <p:spPr>
          <a:xfrm>
            <a:off x="6189385" y="6164295"/>
            <a:ext cx="1428828" cy="230832"/>
          </a:xfrm>
          <a:prstGeom prst="rect">
            <a:avLst/>
          </a:prstGeom>
          <a:noFill/>
        </p:spPr>
        <p:txBody>
          <a:bodyPr wrap="square" rtlCol="0">
            <a:spAutoFit/>
          </a:bodyPr>
          <a:lstStyle/>
          <a:p>
            <a:r>
              <a:rPr lang="fr-FR" sz="900" b="1" dirty="0">
                <a:solidFill>
                  <a:srgbClr val="FF0000"/>
                </a:solidFill>
              </a:rPr>
              <a:t>Courtyard by Marriott</a:t>
            </a:r>
          </a:p>
        </p:txBody>
      </p:sp>
      <p:sp>
        <p:nvSpPr>
          <p:cNvPr id="75" name="ZoneTexte 74">
            <a:extLst>
              <a:ext uri="{FF2B5EF4-FFF2-40B4-BE49-F238E27FC236}">
                <a16:creationId xmlns:a16="http://schemas.microsoft.com/office/drawing/2014/main" id="{5A2F8F99-BA62-4D6A-B229-43BF4B45BDD7}"/>
              </a:ext>
            </a:extLst>
          </p:cNvPr>
          <p:cNvSpPr txBox="1"/>
          <p:nvPr/>
        </p:nvSpPr>
        <p:spPr>
          <a:xfrm>
            <a:off x="5651755" y="5629844"/>
            <a:ext cx="1681422" cy="646331"/>
          </a:xfrm>
          <a:prstGeom prst="rect">
            <a:avLst/>
          </a:prstGeom>
          <a:noFill/>
        </p:spPr>
        <p:txBody>
          <a:bodyPr wrap="none" rtlCol="0">
            <a:spAutoFit/>
          </a:bodyPr>
          <a:lstStyle/>
          <a:p>
            <a:r>
              <a:rPr lang="fr-FR" dirty="0">
                <a:solidFill>
                  <a:schemeClr val="bg1"/>
                </a:solidFill>
              </a:rPr>
              <a:t>New </a:t>
            </a:r>
          </a:p>
          <a:p>
            <a:r>
              <a:rPr lang="fr-FR" dirty="0">
                <a:solidFill>
                  <a:schemeClr val="bg1"/>
                </a:solidFill>
              </a:rPr>
              <a:t>Residential area</a:t>
            </a:r>
          </a:p>
        </p:txBody>
      </p:sp>
      <p:sp>
        <p:nvSpPr>
          <p:cNvPr id="5" name="Étoile : 6 branches 4">
            <a:extLst>
              <a:ext uri="{FF2B5EF4-FFF2-40B4-BE49-F238E27FC236}">
                <a16:creationId xmlns:a16="http://schemas.microsoft.com/office/drawing/2014/main" id="{592B4FA3-B746-4E06-BEEF-6E0899FED83C}"/>
              </a:ext>
            </a:extLst>
          </p:cNvPr>
          <p:cNvSpPr/>
          <p:nvPr/>
        </p:nvSpPr>
        <p:spPr>
          <a:xfrm>
            <a:off x="9095491" y="4920111"/>
            <a:ext cx="233227" cy="315566"/>
          </a:xfrm>
          <a:prstGeom prst="star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6" name="Objet 5">
            <a:extLst>
              <a:ext uri="{FF2B5EF4-FFF2-40B4-BE49-F238E27FC236}">
                <a16:creationId xmlns:a16="http://schemas.microsoft.com/office/drawing/2014/main" id="{B81244BC-CA66-4562-AF7A-7763B7181D6B}"/>
              </a:ext>
            </a:extLst>
          </p:cNvPr>
          <p:cNvGraphicFramePr>
            <a:graphicFrameLocks noChangeAspect="1"/>
          </p:cNvGraphicFramePr>
          <p:nvPr>
            <p:extLst>
              <p:ext uri="{D42A27DB-BD31-4B8C-83A1-F6EECF244321}">
                <p14:modId xmlns:p14="http://schemas.microsoft.com/office/powerpoint/2010/main" val="3317347665"/>
              </p:ext>
            </p:extLst>
          </p:nvPr>
        </p:nvGraphicFramePr>
        <p:xfrm>
          <a:off x="8203009" y="3490935"/>
          <a:ext cx="2456065" cy="1429176"/>
        </p:xfrm>
        <a:graphic>
          <a:graphicData uri="http://schemas.openxmlformats.org/presentationml/2006/ole">
            <mc:AlternateContent xmlns:mc="http://schemas.openxmlformats.org/markup-compatibility/2006">
              <mc:Choice xmlns:v="urn:schemas-microsoft-com:vml" Requires="v">
                <p:oleObj spid="_x0000_s1032" name="Image bitmap" r:id="rId7" imgW="11049120" imgH="6429240" progId="Paint.Picture">
                  <p:embed/>
                </p:oleObj>
              </mc:Choice>
              <mc:Fallback>
                <p:oleObj name="Image bitmap" r:id="rId7" imgW="11049120" imgH="6429240" progId="Paint.Picture">
                  <p:embed/>
                  <p:pic>
                    <p:nvPicPr>
                      <p:cNvPr id="0" name=""/>
                      <p:cNvPicPr/>
                      <p:nvPr/>
                    </p:nvPicPr>
                    <p:blipFill>
                      <a:blip r:embed="rId8"/>
                      <a:stretch>
                        <a:fillRect/>
                      </a:stretch>
                    </p:blipFill>
                    <p:spPr>
                      <a:xfrm>
                        <a:off x="8203009" y="3490935"/>
                        <a:ext cx="2456065" cy="1429176"/>
                      </a:xfrm>
                      <a:prstGeom prst="rect">
                        <a:avLst/>
                      </a:prstGeom>
                    </p:spPr>
                  </p:pic>
                </p:oleObj>
              </mc:Fallback>
            </mc:AlternateContent>
          </a:graphicData>
        </a:graphic>
      </p:graphicFrame>
      <p:sp>
        <p:nvSpPr>
          <p:cNvPr id="4" name="ZoneTexte 3">
            <a:extLst>
              <a:ext uri="{FF2B5EF4-FFF2-40B4-BE49-F238E27FC236}">
                <a16:creationId xmlns:a16="http://schemas.microsoft.com/office/drawing/2014/main" id="{5E756D6C-0B87-44AE-BEF3-31D4DF006092}"/>
              </a:ext>
            </a:extLst>
          </p:cNvPr>
          <p:cNvSpPr txBox="1"/>
          <p:nvPr/>
        </p:nvSpPr>
        <p:spPr>
          <a:xfrm>
            <a:off x="9285799" y="4879515"/>
            <a:ext cx="3288140" cy="369332"/>
          </a:xfrm>
          <a:prstGeom prst="rect">
            <a:avLst/>
          </a:prstGeom>
          <a:noFill/>
        </p:spPr>
        <p:txBody>
          <a:bodyPr wrap="square" rtlCol="0">
            <a:spAutoFit/>
          </a:bodyPr>
          <a:lstStyle/>
          <a:p>
            <a:r>
              <a:rPr lang="fr-FR" b="1" dirty="0">
                <a:solidFill>
                  <a:schemeClr val="bg1"/>
                </a:solidFill>
              </a:rPr>
              <a:t>Village by CA OMA </a:t>
            </a:r>
            <a:r>
              <a:rPr lang="fr-FR" b="1" dirty="0" err="1">
                <a:solidFill>
                  <a:schemeClr val="bg1"/>
                </a:solidFill>
              </a:rPr>
              <a:t>TestFest</a:t>
            </a:r>
            <a:endParaRPr lang="fr-FR" b="1" dirty="0">
              <a:solidFill>
                <a:schemeClr val="bg1"/>
              </a:solidFill>
            </a:endParaRPr>
          </a:p>
        </p:txBody>
      </p:sp>
    </p:spTree>
    <p:extLst>
      <p:ext uri="{BB962C8B-B14F-4D97-AF65-F5344CB8AC3E}">
        <p14:creationId xmlns:p14="http://schemas.microsoft.com/office/powerpoint/2010/main" val="37108846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37C62EB-8701-43B7-9C3D-0F048F1563E3}"/>
              </a:ext>
            </a:extLst>
          </p:cNvPr>
          <p:cNvSpPr txBox="1"/>
          <p:nvPr/>
        </p:nvSpPr>
        <p:spPr>
          <a:xfrm>
            <a:off x="187179" y="1543398"/>
            <a:ext cx="3709219" cy="3416320"/>
          </a:xfrm>
          <a:prstGeom prst="rect">
            <a:avLst/>
          </a:prstGeom>
          <a:noFill/>
        </p:spPr>
        <p:txBody>
          <a:bodyPr wrap="square" rtlCol="0">
            <a:spAutoFit/>
          </a:bodyPr>
          <a:lstStyle/>
          <a:p>
            <a:pPr algn="just"/>
            <a:r>
              <a:rPr lang="en-US" sz="1200" dirty="0">
                <a:solidFill>
                  <a:schemeClr val="bg1"/>
                </a:solidFill>
              </a:rPr>
              <a:t>The Pullman Montpellier Centre hotel is located in the heart of the historic center near Place de la </a:t>
            </a:r>
            <a:r>
              <a:rPr lang="en-US" sz="1200" dirty="0" err="1">
                <a:solidFill>
                  <a:schemeClr val="bg1"/>
                </a:solidFill>
              </a:rPr>
              <a:t>Comédie</a:t>
            </a:r>
            <a:r>
              <a:rPr lang="en-US" sz="1200" dirty="0">
                <a:solidFill>
                  <a:schemeClr val="bg1"/>
                </a:solidFill>
              </a:rPr>
              <a:t>, the </a:t>
            </a:r>
            <a:r>
              <a:rPr lang="en-US" sz="1200" dirty="0" err="1">
                <a:solidFill>
                  <a:schemeClr val="bg1"/>
                </a:solidFill>
              </a:rPr>
              <a:t>Polygone</a:t>
            </a:r>
            <a:r>
              <a:rPr lang="en-US" sz="1200" dirty="0">
                <a:solidFill>
                  <a:schemeClr val="bg1"/>
                </a:solidFill>
              </a:rPr>
              <a:t> business district, Le </a:t>
            </a:r>
            <a:r>
              <a:rPr lang="en-US" sz="1200" dirty="0" err="1">
                <a:solidFill>
                  <a:schemeClr val="bg1"/>
                </a:solidFill>
              </a:rPr>
              <a:t>Corum</a:t>
            </a:r>
            <a:r>
              <a:rPr lang="en-US" sz="1200" dirty="0">
                <a:solidFill>
                  <a:schemeClr val="bg1"/>
                </a:solidFill>
              </a:rPr>
              <a:t> convention center, </a:t>
            </a:r>
            <a:r>
              <a:rPr lang="en-US" sz="1200" dirty="0" err="1">
                <a:solidFill>
                  <a:schemeClr val="bg1"/>
                </a:solidFill>
              </a:rPr>
              <a:t>Zénith</a:t>
            </a:r>
            <a:r>
              <a:rPr lang="en-US" sz="1200" dirty="0">
                <a:solidFill>
                  <a:schemeClr val="bg1"/>
                </a:solidFill>
              </a:rPr>
              <a:t> and the arena. The hotel offers upscale services ideal for business trips and getaways. The hotel has direct access to parking. On the rooftop terrace, there is a pool and restaurant with a panoramic view. High-tech meeting rooms are also available at the hotel.</a:t>
            </a:r>
          </a:p>
          <a:p>
            <a:pPr algn="just"/>
            <a:endParaRPr lang="en-US" sz="1200" dirty="0">
              <a:solidFill>
                <a:schemeClr val="bg1"/>
              </a:solidFill>
            </a:endParaRPr>
          </a:p>
          <a:p>
            <a:pPr algn="just" fontAlgn="base"/>
            <a:r>
              <a:rPr lang="en-US" sz="1200" dirty="0">
                <a:solidFill>
                  <a:schemeClr val="bg1"/>
                </a:solidFill>
              </a:rPr>
              <a:t>SERVICES OFFERED BY THE HOTEL</a:t>
            </a:r>
          </a:p>
          <a:p>
            <a:pPr algn="just" fontAlgn="base"/>
            <a:r>
              <a:rPr lang="en-US" sz="1200" dirty="0">
                <a:solidFill>
                  <a:schemeClr val="bg1"/>
                </a:solidFill>
              </a:rPr>
              <a:t>. Pullman </a:t>
            </a:r>
            <a:r>
              <a:rPr lang="en-US" sz="1200" dirty="0" err="1">
                <a:solidFill>
                  <a:schemeClr val="bg1"/>
                </a:solidFill>
              </a:rPr>
              <a:t>Welcomer</a:t>
            </a:r>
            <a:endParaRPr lang="en-US" sz="1200" dirty="0">
              <a:solidFill>
                <a:schemeClr val="bg1"/>
              </a:solidFill>
            </a:endParaRPr>
          </a:p>
          <a:p>
            <a:pPr algn="just" fontAlgn="base"/>
            <a:r>
              <a:rPr lang="en-US" sz="1200" dirty="0">
                <a:solidFill>
                  <a:schemeClr val="bg1"/>
                </a:solidFill>
              </a:rPr>
              <a:t>. Internet access</a:t>
            </a:r>
          </a:p>
          <a:p>
            <a:pPr algn="just" fontAlgn="base"/>
            <a:r>
              <a:rPr lang="en-US" sz="1200" dirty="0">
                <a:solidFill>
                  <a:schemeClr val="bg1"/>
                </a:solidFill>
              </a:rPr>
              <a:t>. Connectivity Lounge</a:t>
            </a:r>
          </a:p>
          <a:p>
            <a:pPr algn="just" fontAlgn="base"/>
            <a:r>
              <a:rPr lang="en-US" sz="1200" dirty="0">
                <a:solidFill>
                  <a:schemeClr val="bg1"/>
                </a:solidFill>
              </a:rPr>
              <a:t>. Fitness Lounge</a:t>
            </a:r>
          </a:p>
          <a:p>
            <a:pPr algn="just" fontAlgn="base"/>
            <a:r>
              <a:rPr lang="en-US" sz="1200" dirty="0">
                <a:solidFill>
                  <a:schemeClr val="bg1"/>
                </a:solidFill>
              </a:rPr>
              <a:t>. Access to the pool</a:t>
            </a:r>
          </a:p>
          <a:p>
            <a:pPr algn="just" fontAlgn="base"/>
            <a:r>
              <a:rPr lang="en-US" sz="1200" dirty="0">
                <a:solidFill>
                  <a:schemeClr val="bg1"/>
                </a:solidFill>
              </a:rPr>
              <a:t>. Complimentary mineral water in the room</a:t>
            </a:r>
          </a:p>
          <a:p>
            <a:pPr algn="just" fontAlgn="base"/>
            <a:r>
              <a:rPr lang="en-US" sz="1200" dirty="0">
                <a:solidFill>
                  <a:schemeClr val="bg1"/>
                </a:solidFill>
              </a:rPr>
              <a:t>. Parking</a:t>
            </a:r>
          </a:p>
          <a:p>
            <a:pPr algn="just"/>
            <a:endParaRPr lang="fr-FR" sz="1200" dirty="0">
              <a:solidFill>
                <a:schemeClr val="bg1"/>
              </a:solidFill>
            </a:endParaRPr>
          </a:p>
        </p:txBody>
      </p:sp>
      <p:sp>
        <p:nvSpPr>
          <p:cNvPr id="7" name="Rectangle 3">
            <a:extLst>
              <a:ext uri="{FF2B5EF4-FFF2-40B4-BE49-F238E27FC236}">
                <a16:creationId xmlns:a16="http://schemas.microsoft.com/office/drawing/2014/main" id="{D95006DA-FE96-4346-A735-FA635528EFD9}"/>
              </a:ext>
            </a:extLst>
          </p:cNvPr>
          <p:cNvSpPr>
            <a:spLocks noChangeArrowheads="1"/>
          </p:cNvSpPr>
          <p:nvPr/>
        </p:nvSpPr>
        <p:spPr bwMode="auto">
          <a:xfrm>
            <a:off x="-81116" y="275358"/>
            <a:ext cx="3075038" cy="338554"/>
          </a:xfrm>
          <a:prstGeom prst="rect">
            <a:avLst/>
          </a:prstGeom>
          <a:noFill/>
          <a:ln>
            <a:noFill/>
          </a:ln>
          <a:effectLst/>
        </p:spPr>
        <p:txBody>
          <a:bodyPr vert="horz" wrap="square" lIns="371358" tIns="0" rIns="0" bIns="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fr-FR" altLang="fr-FR" sz="1500" b="1" i="1" u="none" strike="noStrike" cap="none" normalizeH="0" baseline="0" dirty="0">
                <a:ln>
                  <a:noFill/>
                </a:ln>
                <a:solidFill>
                  <a:schemeClr val="bg1"/>
                </a:solidFill>
                <a:effectLst/>
                <a:latin typeface="FuturaCom-BoldCondensed"/>
              </a:rPr>
              <a:t>HOTEL PULLMAN MONTPELLIER </a:t>
            </a:r>
            <a:endParaRPr kumimoji="0" lang="fr-FR" altLang="fr-FR" sz="1500" b="1" i="1" u="none" strike="noStrike" cap="none" normalizeH="0" baseline="0" dirty="0">
              <a:ln>
                <a:noFill/>
              </a:ln>
              <a:solidFill>
                <a:srgbClr val="FFFFFF"/>
              </a:solidFill>
              <a:effectLst/>
              <a:latin typeface="FuturaCom-BoldCondensed"/>
            </a:endParaRPr>
          </a:p>
          <a:p>
            <a:pPr marL="0" marR="0" lvl="0" indent="0" defTabSz="914400" rtl="0" eaLnBrk="0" fontAlgn="base" latinLnBrk="0" hangingPunct="0">
              <a:lnSpc>
                <a:spcPct val="100000"/>
              </a:lnSpc>
              <a:spcBef>
                <a:spcPct val="0"/>
              </a:spcBef>
              <a:spcAft>
                <a:spcPct val="0"/>
              </a:spcAft>
              <a:buClrTx/>
              <a:buSzTx/>
              <a:buFontTx/>
              <a:buNone/>
              <a:tabLst/>
            </a:pPr>
            <a:r>
              <a:rPr kumimoji="0" lang="fr-FR" altLang="fr-FR" sz="600" b="0" i="0" u="none" strike="noStrike" cap="none" normalizeH="0" baseline="0" dirty="0">
                <a:ln>
                  <a:noFill/>
                </a:ln>
                <a:solidFill>
                  <a:schemeClr val="tx1"/>
                </a:solidFill>
                <a:effectLst/>
              </a:rPr>
              <a:t>  </a:t>
            </a:r>
            <a:r>
              <a:rPr kumimoji="0" lang="fr-FR" altLang="fr-FR" sz="700" b="0" i="0" u="none" strike="noStrike" cap="none" normalizeH="0" baseline="0" dirty="0">
                <a:ln>
                  <a:noFill/>
                </a:ln>
                <a:solidFill>
                  <a:schemeClr val="tx1"/>
                </a:solidFill>
                <a:effectLst/>
                <a:latin typeface="Arial" panose="020B0604020202020204" pitchFamily="34" charset="0"/>
              </a:rPr>
              <a:t> </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pic>
        <p:nvPicPr>
          <p:cNvPr id="2052" name="Picture 4" descr="http://www.pullmanhotels.com/imagerie/booking/common/star_ratings_4.png">
            <a:extLst>
              <a:ext uri="{FF2B5EF4-FFF2-40B4-BE49-F238E27FC236}">
                <a16:creationId xmlns:a16="http://schemas.microsoft.com/office/drawing/2014/main" id="{AC66B880-88F2-43FD-A937-223FE6293A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343" y="556762"/>
            <a:ext cx="495300" cy="1143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ahstatic.com/photos/1294_rokga_00_p_751x371.jpg">
            <a:extLst>
              <a:ext uri="{FF2B5EF4-FFF2-40B4-BE49-F238E27FC236}">
                <a16:creationId xmlns:a16="http://schemas.microsoft.com/office/drawing/2014/main" id="{7BE593D2-319C-4391-B299-D526E41DB9C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2343" y="4884636"/>
            <a:ext cx="1845071" cy="91148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www.ahstatic.com/photos/1294_fi_02_p_751x371.jpg">
            <a:extLst>
              <a:ext uri="{FF2B5EF4-FFF2-40B4-BE49-F238E27FC236}">
                <a16:creationId xmlns:a16="http://schemas.microsoft.com/office/drawing/2014/main" id="{78160913-6124-48AF-9096-BEAACB04AC5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09648" y="4883672"/>
            <a:ext cx="1845071" cy="91148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LE VERTIGO">
            <a:extLst>
              <a:ext uri="{FF2B5EF4-FFF2-40B4-BE49-F238E27FC236}">
                <a16:creationId xmlns:a16="http://schemas.microsoft.com/office/drawing/2014/main" id="{12344B87-8444-4578-8690-D8167BE4D41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8630" y="5818482"/>
            <a:ext cx="1838784" cy="90837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s://cache.marriott.com/marriottassets/marriott/MPLCY/mplcy-guestroom-0063-hor-clsc.jpg?interpolation=progressive-bilinear&amp;downsize=*:223px">
            <a:extLst>
              <a:ext uri="{FF2B5EF4-FFF2-40B4-BE49-F238E27FC236}">
                <a16:creationId xmlns:a16="http://schemas.microsoft.com/office/drawing/2014/main" id="{F42CAFCA-55DC-4902-9745-73054CB079D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83336" y="4878448"/>
            <a:ext cx="1380823" cy="921927"/>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Brunch in Montpellier, France">
            <a:extLst>
              <a:ext uri="{FF2B5EF4-FFF2-40B4-BE49-F238E27FC236}">
                <a16:creationId xmlns:a16="http://schemas.microsoft.com/office/drawing/2014/main" id="{9A041A84-0F29-4902-B9AC-AED2ABBE58A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83335" y="5821606"/>
            <a:ext cx="1380823" cy="959263"/>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s://cache.marriott.com/marriottassets/marriott/MPLCY/mplcy-pool-0068-hor-clsc.jpg?interpolation=progressive-bilinear&amp;downsize=*:223px">
            <a:extLst>
              <a:ext uri="{FF2B5EF4-FFF2-40B4-BE49-F238E27FC236}">
                <a16:creationId xmlns:a16="http://schemas.microsoft.com/office/drawing/2014/main" id="{F418ADC8-AC99-4508-B025-D65C0C4E0FC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27907" y="4878448"/>
            <a:ext cx="1380824" cy="921927"/>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3">
            <a:extLst>
              <a:ext uri="{FF2B5EF4-FFF2-40B4-BE49-F238E27FC236}">
                <a16:creationId xmlns:a16="http://schemas.microsoft.com/office/drawing/2014/main" id="{CBFE074D-FD3C-4756-813A-B1174061F712}"/>
              </a:ext>
            </a:extLst>
          </p:cNvPr>
          <p:cNvSpPr>
            <a:spLocks noChangeArrowheads="1"/>
          </p:cNvSpPr>
          <p:nvPr/>
        </p:nvSpPr>
        <p:spPr bwMode="auto">
          <a:xfrm>
            <a:off x="3957880" y="264237"/>
            <a:ext cx="4065097" cy="33855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71358"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1" i="1" u="none" strike="noStrike" cap="none" normalizeH="0" baseline="0" dirty="0">
                <a:ln>
                  <a:noFill/>
                </a:ln>
                <a:solidFill>
                  <a:schemeClr val="bg1"/>
                </a:solidFill>
                <a:effectLst/>
                <a:latin typeface="FuturaCom-BoldCondensed"/>
              </a:rPr>
              <a:t>HOTEL COURTYARD BY MARRIOTT</a:t>
            </a:r>
            <a:r>
              <a:rPr kumimoji="0" lang="fr-FR" altLang="fr-FR" sz="1500" b="1" i="1" u="none" strike="noStrike" cap="none" normalizeH="0" baseline="0" dirty="0">
                <a:ln>
                  <a:noFill/>
                </a:ln>
                <a:solidFill>
                  <a:srgbClr val="FFFFFF"/>
                </a:solidFill>
                <a:effectLst/>
                <a:latin typeface="FuturaCom-BoldCondensed"/>
              </a:rPr>
              <a:t>CENTRE</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600" b="0" i="0" u="none" strike="noStrike" cap="none" normalizeH="0" baseline="0" dirty="0">
                <a:ln>
                  <a:noFill/>
                </a:ln>
                <a:solidFill>
                  <a:schemeClr val="tx1"/>
                </a:solidFill>
                <a:effectLst/>
              </a:rPr>
              <a:t>  </a:t>
            </a:r>
            <a:r>
              <a:rPr kumimoji="0" lang="fr-FR" altLang="fr-FR" sz="700" b="0" i="0" u="none" strike="noStrike" cap="none" normalizeH="0" baseline="0" dirty="0">
                <a:ln>
                  <a:noFill/>
                </a:ln>
                <a:solidFill>
                  <a:schemeClr val="tx1"/>
                </a:solidFill>
                <a:effectLst/>
                <a:latin typeface="Arial" panose="020B0604020202020204" pitchFamily="34" charset="0"/>
              </a:rPr>
              <a:t> </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pic>
        <p:nvPicPr>
          <p:cNvPr id="17" name="Picture 4" descr="http://www.pullmanhotels.com/imagerie/booking/common/star_ratings_4.png">
            <a:extLst>
              <a:ext uri="{FF2B5EF4-FFF2-40B4-BE49-F238E27FC236}">
                <a16:creationId xmlns:a16="http://schemas.microsoft.com/office/drawing/2014/main" id="{912BFEB4-3B39-4DFF-A044-EAF471AD08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7265" y="556762"/>
            <a:ext cx="495300" cy="114300"/>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13C1E717-928D-4CAB-8FD4-28EEE88FC27D}"/>
              </a:ext>
            </a:extLst>
          </p:cNvPr>
          <p:cNvSpPr txBox="1"/>
          <p:nvPr/>
        </p:nvSpPr>
        <p:spPr>
          <a:xfrm>
            <a:off x="4233879" y="739682"/>
            <a:ext cx="3188057" cy="830997"/>
          </a:xfrm>
          <a:prstGeom prst="rect">
            <a:avLst/>
          </a:prstGeom>
          <a:noFill/>
        </p:spPr>
        <p:txBody>
          <a:bodyPr wrap="square" rtlCol="0">
            <a:spAutoFit/>
          </a:bodyPr>
          <a:lstStyle/>
          <a:p>
            <a:r>
              <a:rPr lang="fr-FR" sz="1200" dirty="0">
                <a:solidFill>
                  <a:schemeClr val="bg1"/>
                </a:solidFill>
              </a:rPr>
              <a:t>105 Place Georges </a:t>
            </a:r>
            <a:r>
              <a:rPr lang="fr-FR" sz="1200" dirty="0" err="1">
                <a:solidFill>
                  <a:schemeClr val="bg1"/>
                </a:solidFill>
              </a:rPr>
              <a:t>Freche</a:t>
            </a:r>
            <a:r>
              <a:rPr lang="fr-FR" sz="1200" dirty="0">
                <a:solidFill>
                  <a:schemeClr val="bg1"/>
                </a:solidFill>
              </a:rPr>
              <a:t> (Rue du </a:t>
            </a:r>
            <a:r>
              <a:rPr lang="fr-FR" sz="1200" dirty="0" err="1">
                <a:solidFill>
                  <a:schemeClr val="bg1"/>
                </a:solidFill>
              </a:rPr>
              <a:t>Chelia</a:t>
            </a:r>
            <a:r>
              <a:rPr lang="fr-FR" sz="1200" dirty="0">
                <a:solidFill>
                  <a:schemeClr val="bg1"/>
                </a:solidFill>
              </a:rPr>
              <a:t>), 34000 Montpellier </a:t>
            </a:r>
          </a:p>
          <a:p>
            <a:r>
              <a:rPr lang="fr-FR" sz="1200" dirty="0">
                <a:solidFill>
                  <a:schemeClr val="bg1"/>
                </a:solidFill>
              </a:rPr>
              <a:t>Tel: +33 (0)4 99 54 74 00</a:t>
            </a:r>
          </a:p>
          <a:p>
            <a:pPr fontAlgn="ctr"/>
            <a:r>
              <a:rPr lang="fr-FR" sz="1200" i="1" dirty="0" err="1">
                <a:solidFill>
                  <a:schemeClr val="bg1"/>
                </a:solidFill>
              </a:rPr>
              <a:t>Guests</a:t>
            </a:r>
            <a:r>
              <a:rPr lang="fr-FR" sz="1200" i="1" dirty="0">
                <a:solidFill>
                  <a:schemeClr val="bg1"/>
                </a:solidFill>
              </a:rPr>
              <a:t>’ </a:t>
            </a:r>
            <a:r>
              <a:rPr lang="fr-FR" sz="1200" i="1" dirty="0" err="1">
                <a:solidFill>
                  <a:schemeClr val="bg1"/>
                </a:solidFill>
              </a:rPr>
              <a:t>review</a:t>
            </a:r>
            <a:r>
              <a:rPr lang="fr-FR" sz="1200" i="1" dirty="0">
                <a:solidFill>
                  <a:schemeClr val="bg1"/>
                </a:solidFill>
              </a:rPr>
              <a:t>  </a:t>
            </a:r>
            <a:r>
              <a:rPr lang="fr-FR" sz="1200" b="1" i="1" dirty="0">
                <a:solidFill>
                  <a:schemeClr val="bg1"/>
                </a:solidFill>
              </a:rPr>
              <a:t>4.4 out of 5.0</a:t>
            </a:r>
            <a:endParaRPr lang="fr-FR" sz="1200" i="1" dirty="0">
              <a:solidFill>
                <a:schemeClr val="bg1"/>
              </a:solidFill>
            </a:endParaRPr>
          </a:p>
        </p:txBody>
      </p:sp>
      <p:sp>
        <p:nvSpPr>
          <p:cNvPr id="9" name="ZoneTexte 8">
            <a:extLst>
              <a:ext uri="{FF2B5EF4-FFF2-40B4-BE49-F238E27FC236}">
                <a16:creationId xmlns:a16="http://schemas.microsoft.com/office/drawing/2014/main" id="{5C08183C-05C3-4160-B08C-2765D1755156}"/>
              </a:ext>
            </a:extLst>
          </p:cNvPr>
          <p:cNvSpPr txBox="1"/>
          <p:nvPr/>
        </p:nvSpPr>
        <p:spPr>
          <a:xfrm>
            <a:off x="8399207" y="1532755"/>
            <a:ext cx="3604702" cy="2954655"/>
          </a:xfrm>
          <a:prstGeom prst="rect">
            <a:avLst/>
          </a:prstGeom>
          <a:noFill/>
        </p:spPr>
        <p:txBody>
          <a:bodyPr wrap="square" rtlCol="0">
            <a:spAutoFit/>
          </a:bodyPr>
          <a:lstStyle/>
          <a:p>
            <a:pPr algn="just" fontAlgn="base"/>
            <a:r>
              <a:rPr lang="en-US" sz="1200" dirty="0">
                <a:solidFill>
                  <a:schemeClr val="bg1"/>
                </a:solidFill>
              </a:rPr>
              <a:t>Located a short walk from the </a:t>
            </a:r>
            <a:r>
              <a:rPr lang="en-US" sz="1200" dirty="0" err="1">
                <a:solidFill>
                  <a:schemeClr val="bg1"/>
                </a:solidFill>
              </a:rPr>
              <a:t>Corum</a:t>
            </a:r>
            <a:r>
              <a:rPr lang="en-US" sz="1200" dirty="0">
                <a:solidFill>
                  <a:schemeClr val="bg1"/>
                </a:solidFill>
              </a:rPr>
              <a:t> convention center and business district, only 10 minutes from the train station and 15 min from the beaches, the Mercure Montpellier Centre </a:t>
            </a:r>
            <a:r>
              <a:rPr lang="en-US" sz="1200" dirty="0" err="1">
                <a:solidFill>
                  <a:schemeClr val="bg1"/>
                </a:solidFill>
              </a:rPr>
              <a:t>Comédie</a:t>
            </a:r>
            <a:r>
              <a:rPr lang="en-US" sz="1200" dirty="0">
                <a:solidFill>
                  <a:schemeClr val="bg1"/>
                </a:solidFill>
              </a:rPr>
              <a:t> hotel offers all the services you would expect for business or leisure travel. All of its rooms are both designer and comfortable. When it's time for a gourmet break, discover authentic regional cuisine at our hotel's brasserie, or relax on the sunny terrace with a cooling spray.</a:t>
            </a:r>
          </a:p>
          <a:p>
            <a:pPr algn="just" fontAlgn="base"/>
            <a:endParaRPr lang="en-US" sz="1200" dirty="0">
              <a:solidFill>
                <a:schemeClr val="bg1"/>
              </a:solidFill>
            </a:endParaRPr>
          </a:p>
          <a:p>
            <a:pPr algn="just" fontAlgn="base"/>
            <a:r>
              <a:rPr lang="en-US" sz="1200" dirty="0">
                <a:solidFill>
                  <a:schemeClr val="bg1"/>
                </a:solidFill>
              </a:rPr>
              <a:t>The Mercure Montpellier Centre </a:t>
            </a:r>
            <a:r>
              <a:rPr lang="en-US" sz="1200" dirty="0" err="1">
                <a:solidFill>
                  <a:schemeClr val="bg1"/>
                </a:solidFill>
              </a:rPr>
              <a:t>Comédie</a:t>
            </a:r>
            <a:r>
              <a:rPr lang="en-US" sz="1200" dirty="0">
                <a:solidFill>
                  <a:schemeClr val="bg1"/>
                </a:solidFill>
              </a:rPr>
              <a:t> hotel is the ideal place to stay if you want to combine pleasure, relaxation and work. Explore this bustling city that is home to some of the world's greatest heritage sites.</a:t>
            </a:r>
          </a:p>
          <a:p>
            <a:endParaRPr lang="fr-FR" dirty="0"/>
          </a:p>
        </p:txBody>
      </p:sp>
      <p:sp>
        <p:nvSpPr>
          <p:cNvPr id="20" name="Rectangle 3">
            <a:extLst>
              <a:ext uri="{FF2B5EF4-FFF2-40B4-BE49-F238E27FC236}">
                <a16:creationId xmlns:a16="http://schemas.microsoft.com/office/drawing/2014/main" id="{E2580F73-E1B7-47BE-A90E-4A61957F7B8E}"/>
              </a:ext>
            </a:extLst>
          </p:cNvPr>
          <p:cNvSpPr>
            <a:spLocks noChangeArrowheads="1"/>
          </p:cNvSpPr>
          <p:nvPr/>
        </p:nvSpPr>
        <p:spPr bwMode="auto">
          <a:xfrm>
            <a:off x="8057380" y="269246"/>
            <a:ext cx="3524886" cy="33855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71358"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1" i="1" u="none" strike="noStrike" cap="none" normalizeH="0" baseline="0" dirty="0">
                <a:ln>
                  <a:noFill/>
                </a:ln>
                <a:solidFill>
                  <a:schemeClr val="bg1"/>
                </a:solidFill>
                <a:effectLst/>
                <a:latin typeface="FuturaCom-BoldCondensed"/>
              </a:rPr>
              <a:t>HOTEL MERCURE COMEDIE CENTRE</a:t>
            </a:r>
            <a:endParaRPr kumimoji="0" lang="fr-FR" altLang="fr-FR" sz="1500" b="1" i="1" u="none" strike="noStrike" cap="none" normalizeH="0" baseline="0" dirty="0">
              <a:ln>
                <a:noFill/>
              </a:ln>
              <a:solidFill>
                <a:srgbClr val="FFFFFF"/>
              </a:solidFill>
              <a:effectLst/>
              <a:latin typeface="FuturaCom-BoldCondensed"/>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600" b="0" i="0" u="none" strike="noStrike" cap="none" normalizeH="0" baseline="0" dirty="0">
                <a:ln>
                  <a:noFill/>
                </a:ln>
                <a:solidFill>
                  <a:schemeClr val="tx1"/>
                </a:solidFill>
                <a:effectLst/>
              </a:rPr>
              <a:t>  </a:t>
            </a:r>
            <a:r>
              <a:rPr kumimoji="0" lang="fr-FR" altLang="fr-FR" sz="700" b="0" i="0" u="none" strike="noStrike" cap="none" normalizeH="0" baseline="0" dirty="0">
                <a:ln>
                  <a:noFill/>
                </a:ln>
                <a:solidFill>
                  <a:schemeClr val="tx1"/>
                </a:solidFill>
                <a:effectLst/>
                <a:latin typeface="Arial" panose="020B0604020202020204" pitchFamily="34" charset="0"/>
              </a:rPr>
              <a:t> </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pic>
        <p:nvPicPr>
          <p:cNvPr id="21" name="Picture 4" descr="http://www.pullmanhotels.com/imagerie/booking/common/star_ratings_4.png">
            <a:extLst>
              <a:ext uri="{FF2B5EF4-FFF2-40B4-BE49-F238E27FC236}">
                <a16:creationId xmlns:a16="http://schemas.microsoft.com/office/drawing/2014/main" id="{0F0EA5C9-4652-4A17-ACBD-F43D7C1B62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7826" y="556762"/>
            <a:ext cx="495300" cy="114300"/>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C8A77A4E-1F85-4E8C-8C27-E279B880F0DC}"/>
              </a:ext>
            </a:extLst>
          </p:cNvPr>
          <p:cNvSpPr txBox="1"/>
          <p:nvPr/>
        </p:nvSpPr>
        <p:spPr>
          <a:xfrm>
            <a:off x="8395811" y="739682"/>
            <a:ext cx="2573593" cy="1138773"/>
          </a:xfrm>
          <a:prstGeom prst="rect">
            <a:avLst/>
          </a:prstGeom>
          <a:noFill/>
        </p:spPr>
        <p:txBody>
          <a:bodyPr wrap="square" rtlCol="0">
            <a:spAutoFit/>
          </a:bodyPr>
          <a:lstStyle/>
          <a:p>
            <a:pPr fontAlgn="base"/>
            <a:r>
              <a:rPr lang="fr-FR" sz="1200" dirty="0">
                <a:solidFill>
                  <a:schemeClr val="bg1"/>
                </a:solidFill>
              </a:rPr>
              <a:t>6 Rue de la Spirale</a:t>
            </a:r>
            <a:br>
              <a:rPr lang="fr-FR" sz="1200" dirty="0">
                <a:solidFill>
                  <a:schemeClr val="bg1"/>
                </a:solidFill>
              </a:rPr>
            </a:br>
            <a:r>
              <a:rPr lang="fr-FR" sz="1200" dirty="0">
                <a:solidFill>
                  <a:schemeClr val="bg1"/>
                </a:solidFill>
              </a:rPr>
              <a:t>34000 Montpellier</a:t>
            </a:r>
            <a:br>
              <a:rPr lang="fr-FR" sz="1200" dirty="0">
                <a:solidFill>
                  <a:schemeClr val="bg1"/>
                </a:solidFill>
              </a:rPr>
            </a:br>
            <a:r>
              <a:rPr lang="fr-FR" sz="1200" dirty="0">
                <a:solidFill>
                  <a:schemeClr val="bg1"/>
                </a:solidFill>
              </a:rPr>
              <a:t>Tel: +33 (0)4 67 99 89 89</a:t>
            </a:r>
          </a:p>
          <a:p>
            <a:r>
              <a:rPr lang="fr-FR" sz="1200" i="1" dirty="0" err="1">
                <a:solidFill>
                  <a:schemeClr val="bg1"/>
                </a:solidFill>
              </a:rPr>
              <a:t>Guests</a:t>
            </a:r>
            <a:r>
              <a:rPr lang="fr-FR" sz="1200" i="1" dirty="0">
                <a:solidFill>
                  <a:schemeClr val="bg1"/>
                </a:solidFill>
              </a:rPr>
              <a:t>’ </a:t>
            </a:r>
            <a:r>
              <a:rPr lang="fr-FR" sz="1200" i="1" dirty="0" err="1">
                <a:solidFill>
                  <a:schemeClr val="bg1"/>
                </a:solidFill>
              </a:rPr>
              <a:t>review</a:t>
            </a:r>
            <a:r>
              <a:rPr lang="fr-FR" sz="1200" i="1" dirty="0">
                <a:solidFill>
                  <a:schemeClr val="bg1"/>
                </a:solidFill>
              </a:rPr>
              <a:t>  </a:t>
            </a:r>
            <a:r>
              <a:rPr lang="fr-FR" sz="1200" b="1" i="1" dirty="0">
                <a:solidFill>
                  <a:schemeClr val="bg1"/>
                </a:solidFill>
              </a:rPr>
              <a:t>3.5 out of 5.0</a:t>
            </a:r>
            <a:endParaRPr lang="fr-FR" sz="1200" i="1" dirty="0">
              <a:solidFill>
                <a:schemeClr val="bg1"/>
              </a:solidFill>
            </a:endParaRPr>
          </a:p>
          <a:p>
            <a:endParaRPr lang="fr-FR" dirty="0"/>
          </a:p>
        </p:txBody>
      </p:sp>
      <p:pic>
        <p:nvPicPr>
          <p:cNvPr id="2066" name="Picture 18" descr="Standard Room with 2 single beds">
            <a:extLst>
              <a:ext uri="{FF2B5EF4-FFF2-40B4-BE49-F238E27FC236}">
                <a16:creationId xmlns:a16="http://schemas.microsoft.com/office/drawing/2014/main" id="{E545E2B6-8E53-4C3C-B008-3F7F74DFDA4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99207" y="4838154"/>
            <a:ext cx="1194631" cy="895973"/>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Hotel - Mercure Montpellier Centre ComÃ©die Hotel">
            <a:extLst>
              <a:ext uri="{FF2B5EF4-FFF2-40B4-BE49-F238E27FC236}">
                <a16:creationId xmlns:a16="http://schemas.microsoft.com/office/drawing/2014/main" id="{0CC81D2D-FDFD-41F3-9B86-5B389AA922F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97040" y="4838154"/>
            <a:ext cx="1194632" cy="895974"/>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Hotel - Mercure Montpellier Centre ComÃ©die Hotel">
            <a:extLst>
              <a:ext uri="{FF2B5EF4-FFF2-40B4-BE49-F238E27FC236}">
                <a16:creationId xmlns:a16="http://schemas.microsoft.com/office/drawing/2014/main" id="{9F798F37-ABE3-49AA-AD7F-0C43D5A1D88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395811" y="5777367"/>
            <a:ext cx="1194631" cy="895973"/>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9E756452-B745-48CC-B05A-F5B02C6B08F3}"/>
              </a:ext>
            </a:extLst>
          </p:cNvPr>
          <p:cNvSpPr txBox="1"/>
          <p:nvPr/>
        </p:nvSpPr>
        <p:spPr>
          <a:xfrm>
            <a:off x="4277036" y="1532755"/>
            <a:ext cx="3543398" cy="3416320"/>
          </a:xfrm>
          <a:prstGeom prst="rect">
            <a:avLst/>
          </a:prstGeom>
          <a:noFill/>
        </p:spPr>
        <p:txBody>
          <a:bodyPr wrap="square" rtlCol="0">
            <a:spAutoFit/>
          </a:bodyPr>
          <a:lstStyle/>
          <a:p>
            <a:pPr algn="just"/>
            <a:r>
              <a:rPr lang="en-US" sz="1200" dirty="0">
                <a:solidFill>
                  <a:schemeClr val="bg1"/>
                </a:solidFill>
              </a:rPr>
              <a:t>Welcome to Courtyard Montpellier, an inviting Montpellier hotel located directly next to city hall which is designed by a famous architect Jean </a:t>
            </a:r>
            <a:r>
              <a:rPr lang="en-US" sz="1200" dirty="0" err="1">
                <a:solidFill>
                  <a:schemeClr val="bg1"/>
                </a:solidFill>
              </a:rPr>
              <a:t>Nouvel</a:t>
            </a:r>
            <a:r>
              <a:rPr lang="en-US" sz="1200" dirty="0">
                <a:solidFill>
                  <a:schemeClr val="bg1"/>
                </a:solidFill>
              </a:rPr>
              <a:t>. As the most exciting hotel Montpellier has to offer, we are just steps from lively downtown shops and restaurants. The historical center, convention center, Fabre Museum and all other local city attractions of Montpellier are just a few tramway stops away. At Courtyard Montpellier, we know how to treat travelers and that you want more convenience on the road. Now, you can relax and work on your terms with our newly designed lobby space. Enjoy succulent Mediterranean food at Oleo </a:t>
            </a:r>
            <a:r>
              <a:rPr lang="en-US" sz="1200" dirty="0" err="1">
                <a:solidFill>
                  <a:schemeClr val="bg1"/>
                </a:solidFill>
              </a:rPr>
              <a:t>Pazzo</a:t>
            </a:r>
            <a:r>
              <a:rPr lang="en-US" sz="1200" dirty="0">
                <a:solidFill>
                  <a:schemeClr val="bg1"/>
                </a:solidFill>
              </a:rPr>
              <a:t> Mediterranean Bistro in a relaxed and contemporary atmosphere. As one of the most innovative hotels in Montpellier, our public areas are equipped with Wi-Fi, relaxing media pods, large HD TVs, and our new </a:t>
            </a:r>
            <a:r>
              <a:rPr lang="en-US" sz="1200" dirty="0" err="1">
                <a:solidFill>
                  <a:schemeClr val="bg1"/>
                </a:solidFill>
              </a:rPr>
              <a:t>GoBoard</a:t>
            </a:r>
            <a:r>
              <a:rPr lang="en-US" sz="1200" dirty="0">
                <a:solidFill>
                  <a:schemeClr val="bg1"/>
                </a:solidFill>
              </a:rPr>
              <a:t> with all the sports, weather, news, local information and more to keep you up-to-date.</a:t>
            </a:r>
            <a:endParaRPr lang="fr-FR" sz="1200" dirty="0">
              <a:solidFill>
                <a:schemeClr val="bg1"/>
              </a:solidFill>
            </a:endParaRPr>
          </a:p>
        </p:txBody>
      </p:sp>
      <p:sp>
        <p:nvSpPr>
          <p:cNvPr id="13" name="ZoneTexte 12">
            <a:extLst>
              <a:ext uri="{FF2B5EF4-FFF2-40B4-BE49-F238E27FC236}">
                <a16:creationId xmlns:a16="http://schemas.microsoft.com/office/drawing/2014/main" id="{32AB5FAD-60C3-464B-B7E9-355BEB08E1B6}"/>
              </a:ext>
            </a:extLst>
          </p:cNvPr>
          <p:cNvSpPr txBox="1"/>
          <p:nvPr/>
        </p:nvSpPr>
        <p:spPr>
          <a:xfrm>
            <a:off x="195131" y="693428"/>
            <a:ext cx="2054930" cy="1015663"/>
          </a:xfrm>
          <a:prstGeom prst="rect">
            <a:avLst/>
          </a:prstGeom>
          <a:noFill/>
        </p:spPr>
        <p:txBody>
          <a:bodyPr wrap="square" rtlCol="0">
            <a:spAutoFit/>
          </a:bodyPr>
          <a:lstStyle/>
          <a:p>
            <a:pPr fontAlgn="base"/>
            <a:r>
              <a:rPr lang="fr-FR" sz="1200" dirty="0">
                <a:solidFill>
                  <a:schemeClr val="bg1"/>
                </a:solidFill>
              </a:rPr>
              <a:t>1 Rue des Pertuisanes</a:t>
            </a:r>
            <a:br>
              <a:rPr lang="fr-FR" sz="1200" dirty="0">
                <a:solidFill>
                  <a:schemeClr val="bg1"/>
                </a:solidFill>
              </a:rPr>
            </a:br>
            <a:r>
              <a:rPr lang="fr-FR" sz="1200" dirty="0">
                <a:solidFill>
                  <a:schemeClr val="bg1"/>
                </a:solidFill>
              </a:rPr>
              <a:t>34000 Montpellier </a:t>
            </a:r>
          </a:p>
          <a:p>
            <a:pPr fontAlgn="base"/>
            <a:r>
              <a:rPr lang="fr-FR" sz="1200" dirty="0">
                <a:solidFill>
                  <a:schemeClr val="bg1"/>
                </a:solidFill>
              </a:rPr>
              <a:t>Tel: +33 (0)4 67 99 72 72</a:t>
            </a:r>
          </a:p>
          <a:p>
            <a:pPr fontAlgn="base"/>
            <a:r>
              <a:rPr lang="fr-FR" sz="1200" i="1" dirty="0" err="1">
                <a:solidFill>
                  <a:schemeClr val="bg1"/>
                </a:solidFill>
              </a:rPr>
              <a:t>Guests</a:t>
            </a:r>
            <a:r>
              <a:rPr lang="fr-FR" sz="1200" i="1" dirty="0">
                <a:solidFill>
                  <a:schemeClr val="bg1"/>
                </a:solidFill>
              </a:rPr>
              <a:t>’ </a:t>
            </a:r>
            <a:r>
              <a:rPr lang="fr-FR" sz="1200" i="1" dirty="0" err="1">
                <a:solidFill>
                  <a:schemeClr val="bg1"/>
                </a:solidFill>
              </a:rPr>
              <a:t>review</a:t>
            </a:r>
            <a:r>
              <a:rPr lang="fr-FR" sz="1200" i="1" dirty="0">
                <a:solidFill>
                  <a:schemeClr val="bg1"/>
                </a:solidFill>
              </a:rPr>
              <a:t>  </a:t>
            </a:r>
            <a:r>
              <a:rPr lang="fr-FR" sz="1200" b="1" i="1" dirty="0">
                <a:solidFill>
                  <a:schemeClr val="bg1"/>
                </a:solidFill>
              </a:rPr>
              <a:t>4.5 out of 5.0</a:t>
            </a:r>
            <a:endParaRPr lang="fr-FR" sz="1200" i="1" dirty="0">
              <a:solidFill>
                <a:schemeClr val="bg1"/>
              </a:solidFill>
            </a:endParaRPr>
          </a:p>
          <a:p>
            <a:pPr fontAlgn="base"/>
            <a:endParaRPr lang="fr-FR" sz="1200" dirty="0">
              <a:solidFill>
                <a:schemeClr val="bg1"/>
              </a:solidFill>
            </a:endParaRPr>
          </a:p>
        </p:txBody>
      </p:sp>
      <p:sp>
        <p:nvSpPr>
          <p:cNvPr id="23" name="ZoneTexte 22">
            <a:extLst>
              <a:ext uri="{FF2B5EF4-FFF2-40B4-BE49-F238E27FC236}">
                <a16:creationId xmlns:a16="http://schemas.microsoft.com/office/drawing/2014/main" id="{AA8634AD-1315-4F3F-A39F-A8D852DD7E0D}"/>
              </a:ext>
            </a:extLst>
          </p:cNvPr>
          <p:cNvSpPr txBox="1"/>
          <p:nvPr/>
        </p:nvSpPr>
        <p:spPr>
          <a:xfrm rot="20503831">
            <a:off x="2338087" y="754518"/>
            <a:ext cx="1002454" cy="461665"/>
          </a:xfrm>
          <a:prstGeom prst="rect">
            <a:avLst/>
          </a:prstGeom>
          <a:noFill/>
        </p:spPr>
        <p:txBody>
          <a:bodyPr wrap="none" rtlCol="0">
            <a:spAutoFit/>
          </a:bodyPr>
          <a:lstStyle/>
          <a:p>
            <a:pPr algn="ctr"/>
            <a:r>
              <a:rPr lang="fr-FR" sz="1200" b="1" i="1" dirty="0">
                <a:solidFill>
                  <a:schemeClr val="bg1"/>
                </a:solidFill>
              </a:rPr>
              <a:t>Price average</a:t>
            </a:r>
          </a:p>
          <a:p>
            <a:pPr algn="ctr"/>
            <a:r>
              <a:rPr lang="fr-FR" sz="1200" b="1" i="1" dirty="0">
                <a:solidFill>
                  <a:schemeClr val="bg1"/>
                </a:solidFill>
              </a:rPr>
              <a:t>125-170€</a:t>
            </a:r>
          </a:p>
        </p:txBody>
      </p:sp>
      <p:sp>
        <p:nvSpPr>
          <p:cNvPr id="24" name="Nuage 23">
            <a:extLst>
              <a:ext uri="{FF2B5EF4-FFF2-40B4-BE49-F238E27FC236}">
                <a16:creationId xmlns:a16="http://schemas.microsoft.com/office/drawing/2014/main" id="{2A168596-05F5-4133-A69F-F5984B11E4C6}"/>
              </a:ext>
            </a:extLst>
          </p:cNvPr>
          <p:cNvSpPr/>
          <p:nvPr/>
        </p:nvSpPr>
        <p:spPr>
          <a:xfrm>
            <a:off x="2290989" y="555054"/>
            <a:ext cx="1202335" cy="973106"/>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ZoneTexte 24">
            <a:extLst>
              <a:ext uri="{FF2B5EF4-FFF2-40B4-BE49-F238E27FC236}">
                <a16:creationId xmlns:a16="http://schemas.microsoft.com/office/drawing/2014/main" id="{5A4349BC-AFA2-4CC3-BE0B-272FA664183F}"/>
              </a:ext>
            </a:extLst>
          </p:cNvPr>
          <p:cNvSpPr txBox="1"/>
          <p:nvPr/>
        </p:nvSpPr>
        <p:spPr>
          <a:xfrm rot="20503831">
            <a:off x="6867866" y="769756"/>
            <a:ext cx="1002454" cy="461665"/>
          </a:xfrm>
          <a:prstGeom prst="rect">
            <a:avLst/>
          </a:prstGeom>
          <a:noFill/>
        </p:spPr>
        <p:txBody>
          <a:bodyPr wrap="none" rtlCol="0">
            <a:spAutoFit/>
          </a:bodyPr>
          <a:lstStyle/>
          <a:p>
            <a:pPr algn="ctr"/>
            <a:r>
              <a:rPr lang="fr-FR" sz="1200" b="1" i="1" dirty="0">
                <a:solidFill>
                  <a:schemeClr val="bg1"/>
                </a:solidFill>
              </a:rPr>
              <a:t>Price average</a:t>
            </a:r>
          </a:p>
          <a:p>
            <a:pPr algn="ctr"/>
            <a:r>
              <a:rPr lang="fr-FR" sz="1200" b="1" i="1" dirty="0">
                <a:solidFill>
                  <a:schemeClr val="bg1"/>
                </a:solidFill>
              </a:rPr>
              <a:t>165-200+€</a:t>
            </a:r>
          </a:p>
        </p:txBody>
      </p:sp>
      <p:sp>
        <p:nvSpPr>
          <p:cNvPr id="26" name="Nuage 25">
            <a:extLst>
              <a:ext uri="{FF2B5EF4-FFF2-40B4-BE49-F238E27FC236}">
                <a16:creationId xmlns:a16="http://schemas.microsoft.com/office/drawing/2014/main" id="{962AD41C-BA7B-4CB4-AC30-01CF8381E5A8}"/>
              </a:ext>
            </a:extLst>
          </p:cNvPr>
          <p:cNvSpPr/>
          <p:nvPr/>
        </p:nvSpPr>
        <p:spPr>
          <a:xfrm>
            <a:off x="6820768" y="570292"/>
            <a:ext cx="1202335" cy="973106"/>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ZoneTexte 26">
            <a:extLst>
              <a:ext uri="{FF2B5EF4-FFF2-40B4-BE49-F238E27FC236}">
                <a16:creationId xmlns:a16="http://schemas.microsoft.com/office/drawing/2014/main" id="{CD98662F-FD2E-4C28-B61E-4B838A5900D8}"/>
              </a:ext>
            </a:extLst>
          </p:cNvPr>
          <p:cNvSpPr txBox="1"/>
          <p:nvPr/>
        </p:nvSpPr>
        <p:spPr>
          <a:xfrm rot="20503831">
            <a:off x="10551405" y="724803"/>
            <a:ext cx="1002454" cy="461665"/>
          </a:xfrm>
          <a:prstGeom prst="rect">
            <a:avLst/>
          </a:prstGeom>
          <a:noFill/>
        </p:spPr>
        <p:txBody>
          <a:bodyPr wrap="none" rtlCol="0">
            <a:spAutoFit/>
          </a:bodyPr>
          <a:lstStyle/>
          <a:p>
            <a:pPr algn="ctr"/>
            <a:r>
              <a:rPr lang="fr-FR" sz="1200" b="1" i="1" dirty="0">
                <a:solidFill>
                  <a:schemeClr val="bg1"/>
                </a:solidFill>
              </a:rPr>
              <a:t>Price average</a:t>
            </a:r>
          </a:p>
          <a:p>
            <a:pPr algn="ctr"/>
            <a:r>
              <a:rPr lang="fr-FR" sz="1200" b="1" i="1" dirty="0">
                <a:solidFill>
                  <a:schemeClr val="bg1"/>
                </a:solidFill>
              </a:rPr>
              <a:t>100-150€</a:t>
            </a:r>
          </a:p>
        </p:txBody>
      </p:sp>
      <p:sp>
        <p:nvSpPr>
          <p:cNvPr id="28" name="Nuage 27">
            <a:extLst>
              <a:ext uri="{FF2B5EF4-FFF2-40B4-BE49-F238E27FC236}">
                <a16:creationId xmlns:a16="http://schemas.microsoft.com/office/drawing/2014/main" id="{EA2A1F94-D8CA-40A9-9F00-BFD9CC0B41EA}"/>
              </a:ext>
            </a:extLst>
          </p:cNvPr>
          <p:cNvSpPr/>
          <p:nvPr/>
        </p:nvSpPr>
        <p:spPr>
          <a:xfrm>
            <a:off x="10504307" y="525339"/>
            <a:ext cx="1202335" cy="973106"/>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659575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6D3DF8B-3996-44A9-AE18-244E79ED0526}"/>
              </a:ext>
            </a:extLst>
          </p:cNvPr>
          <p:cNvSpPr>
            <a:spLocks noChangeArrowheads="1"/>
          </p:cNvSpPr>
          <p:nvPr/>
        </p:nvSpPr>
        <p:spPr bwMode="auto">
          <a:xfrm>
            <a:off x="-81116" y="275358"/>
            <a:ext cx="3075038" cy="338554"/>
          </a:xfrm>
          <a:prstGeom prst="rect">
            <a:avLst/>
          </a:prstGeom>
          <a:noFill/>
          <a:ln>
            <a:noFill/>
          </a:ln>
          <a:effectLst/>
        </p:spPr>
        <p:txBody>
          <a:bodyPr vert="horz" wrap="square" lIns="371358" tIns="0" rIns="0" bIns="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fr-FR" altLang="fr-FR" sz="1500" b="1" i="1" u="none" strike="noStrike" cap="none" normalizeH="0" baseline="0" dirty="0">
                <a:ln>
                  <a:noFill/>
                </a:ln>
                <a:solidFill>
                  <a:schemeClr val="bg1"/>
                </a:solidFill>
                <a:effectLst/>
                <a:latin typeface="FuturaCom-BoldCondensed"/>
              </a:rPr>
              <a:t>IBIS MONTPELLIER CENTRE</a:t>
            </a:r>
            <a:endParaRPr kumimoji="0" lang="fr-FR" altLang="fr-FR" sz="1500" b="1" i="1" u="none" strike="noStrike" cap="none" normalizeH="0" baseline="0" dirty="0">
              <a:ln>
                <a:noFill/>
              </a:ln>
              <a:solidFill>
                <a:srgbClr val="FFFFFF"/>
              </a:solidFill>
              <a:effectLst/>
              <a:latin typeface="FuturaCom-BoldCondensed"/>
            </a:endParaRPr>
          </a:p>
          <a:p>
            <a:pPr marL="0" marR="0" lvl="0" indent="0" defTabSz="914400" rtl="0" eaLnBrk="0" fontAlgn="base" latinLnBrk="0" hangingPunct="0">
              <a:lnSpc>
                <a:spcPct val="100000"/>
              </a:lnSpc>
              <a:spcBef>
                <a:spcPct val="0"/>
              </a:spcBef>
              <a:spcAft>
                <a:spcPct val="0"/>
              </a:spcAft>
              <a:buClrTx/>
              <a:buSzTx/>
              <a:buFontTx/>
              <a:buNone/>
              <a:tabLst/>
            </a:pPr>
            <a:r>
              <a:rPr kumimoji="0" lang="fr-FR" altLang="fr-FR" sz="600" b="0" i="0" u="none" strike="noStrike" cap="none" normalizeH="0" baseline="0" dirty="0">
                <a:ln>
                  <a:noFill/>
                </a:ln>
                <a:solidFill>
                  <a:schemeClr val="tx1"/>
                </a:solidFill>
                <a:effectLst/>
              </a:rPr>
              <a:t>  </a:t>
            </a:r>
            <a:r>
              <a:rPr kumimoji="0" lang="fr-FR" altLang="fr-FR" sz="700" b="0" i="0" u="none" strike="noStrike" cap="none" normalizeH="0" baseline="0" dirty="0">
                <a:ln>
                  <a:noFill/>
                </a:ln>
                <a:solidFill>
                  <a:schemeClr val="tx1"/>
                </a:solidFill>
                <a:effectLst/>
                <a:latin typeface="Arial" panose="020B0604020202020204" pitchFamily="34" charset="0"/>
              </a:rPr>
              <a:t> </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pic>
        <p:nvPicPr>
          <p:cNvPr id="2" name="Image 1">
            <a:extLst>
              <a:ext uri="{FF2B5EF4-FFF2-40B4-BE49-F238E27FC236}">
                <a16:creationId xmlns:a16="http://schemas.microsoft.com/office/drawing/2014/main" id="{EF3E0E19-6522-493D-88A2-CCF5D456EA7D}"/>
              </a:ext>
            </a:extLst>
          </p:cNvPr>
          <p:cNvPicPr>
            <a:picLocks noChangeAspect="1"/>
          </p:cNvPicPr>
          <p:nvPr/>
        </p:nvPicPr>
        <p:blipFill>
          <a:blip r:embed="rId2"/>
          <a:stretch>
            <a:fillRect/>
          </a:stretch>
        </p:blipFill>
        <p:spPr>
          <a:xfrm>
            <a:off x="269001" y="559438"/>
            <a:ext cx="352425" cy="123825"/>
          </a:xfrm>
          <a:prstGeom prst="rect">
            <a:avLst/>
          </a:prstGeom>
        </p:spPr>
      </p:pic>
      <p:sp>
        <p:nvSpPr>
          <p:cNvPr id="5" name="ZoneTexte 4">
            <a:extLst>
              <a:ext uri="{FF2B5EF4-FFF2-40B4-BE49-F238E27FC236}">
                <a16:creationId xmlns:a16="http://schemas.microsoft.com/office/drawing/2014/main" id="{401F5B8B-1A1C-4A32-A8B4-E0912E851EAB}"/>
              </a:ext>
            </a:extLst>
          </p:cNvPr>
          <p:cNvSpPr txBox="1"/>
          <p:nvPr/>
        </p:nvSpPr>
        <p:spPr>
          <a:xfrm>
            <a:off x="269001" y="683263"/>
            <a:ext cx="2054930" cy="1200329"/>
          </a:xfrm>
          <a:prstGeom prst="rect">
            <a:avLst/>
          </a:prstGeom>
          <a:noFill/>
        </p:spPr>
        <p:txBody>
          <a:bodyPr wrap="square" rtlCol="0">
            <a:spAutoFit/>
          </a:bodyPr>
          <a:lstStyle/>
          <a:p>
            <a:pPr fontAlgn="base"/>
            <a:r>
              <a:rPr lang="fr-FR" sz="1200" dirty="0">
                <a:solidFill>
                  <a:schemeClr val="bg1"/>
                </a:solidFill>
              </a:rPr>
              <a:t>95 Place Vauban</a:t>
            </a:r>
          </a:p>
          <a:p>
            <a:pPr fontAlgn="base"/>
            <a:r>
              <a:rPr lang="fr-FR" sz="1200" dirty="0">
                <a:solidFill>
                  <a:schemeClr val="bg1"/>
                </a:solidFill>
              </a:rPr>
              <a:t>Boulevard d’Antigone</a:t>
            </a:r>
            <a:br>
              <a:rPr lang="fr-FR" sz="1200" dirty="0">
                <a:solidFill>
                  <a:schemeClr val="bg1"/>
                </a:solidFill>
              </a:rPr>
            </a:br>
            <a:r>
              <a:rPr lang="fr-FR" sz="1200" dirty="0">
                <a:solidFill>
                  <a:schemeClr val="bg1"/>
                </a:solidFill>
              </a:rPr>
              <a:t>34000 Montpellier </a:t>
            </a:r>
          </a:p>
          <a:p>
            <a:pPr fontAlgn="base"/>
            <a:r>
              <a:rPr lang="fr-FR" sz="1200" dirty="0">
                <a:solidFill>
                  <a:schemeClr val="bg1"/>
                </a:solidFill>
              </a:rPr>
              <a:t>Tel: +33 (0)4 67 64 06 64</a:t>
            </a:r>
            <a:r>
              <a:rPr lang="fr-FR" sz="1200" u="sng" dirty="0">
                <a:solidFill>
                  <a:schemeClr val="bg1"/>
                </a:solidFill>
              </a:rPr>
              <a:t> </a:t>
            </a:r>
            <a:r>
              <a:rPr lang="fr-FR" sz="1200" i="1" dirty="0" err="1">
                <a:solidFill>
                  <a:schemeClr val="bg1"/>
                </a:solidFill>
              </a:rPr>
              <a:t>Guests</a:t>
            </a:r>
            <a:r>
              <a:rPr lang="fr-FR" sz="1200" i="1" dirty="0">
                <a:solidFill>
                  <a:schemeClr val="bg1"/>
                </a:solidFill>
              </a:rPr>
              <a:t>’ </a:t>
            </a:r>
            <a:r>
              <a:rPr lang="fr-FR" sz="1200" i="1" dirty="0" err="1">
                <a:solidFill>
                  <a:schemeClr val="bg1"/>
                </a:solidFill>
              </a:rPr>
              <a:t>review</a:t>
            </a:r>
            <a:r>
              <a:rPr lang="fr-FR" sz="1200" i="1" dirty="0">
                <a:solidFill>
                  <a:schemeClr val="bg1"/>
                </a:solidFill>
              </a:rPr>
              <a:t>  </a:t>
            </a:r>
            <a:r>
              <a:rPr lang="fr-FR" sz="1200" b="1" i="1" dirty="0">
                <a:solidFill>
                  <a:schemeClr val="bg1"/>
                </a:solidFill>
              </a:rPr>
              <a:t>3.0 out of 5.0</a:t>
            </a:r>
            <a:endParaRPr lang="fr-FR" sz="1200" i="1" dirty="0">
              <a:solidFill>
                <a:schemeClr val="bg1"/>
              </a:solidFill>
            </a:endParaRPr>
          </a:p>
          <a:p>
            <a:pPr fontAlgn="base"/>
            <a:endParaRPr lang="fr-FR" sz="1200" dirty="0">
              <a:solidFill>
                <a:schemeClr val="bg1"/>
              </a:solidFill>
            </a:endParaRPr>
          </a:p>
        </p:txBody>
      </p:sp>
      <p:sp>
        <p:nvSpPr>
          <p:cNvPr id="6" name="ZoneTexte 5">
            <a:extLst>
              <a:ext uri="{FF2B5EF4-FFF2-40B4-BE49-F238E27FC236}">
                <a16:creationId xmlns:a16="http://schemas.microsoft.com/office/drawing/2014/main" id="{2A1E5296-DBD5-4E2B-B9E8-5CCC80744CD6}"/>
              </a:ext>
            </a:extLst>
          </p:cNvPr>
          <p:cNvSpPr txBox="1"/>
          <p:nvPr/>
        </p:nvSpPr>
        <p:spPr>
          <a:xfrm>
            <a:off x="269001" y="1695073"/>
            <a:ext cx="3709219" cy="3046988"/>
          </a:xfrm>
          <a:prstGeom prst="rect">
            <a:avLst/>
          </a:prstGeom>
          <a:noFill/>
        </p:spPr>
        <p:txBody>
          <a:bodyPr wrap="square" rtlCol="0">
            <a:spAutoFit/>
          </a:bodyPr>
          <a:lstStyle/>
          <a:p>
            <a:pPr algn="just"/>
            <a:r>
              <a:rPr lang="en-US" sz="1200" dirty="0">
                <a:solidFill>
                  <a:schemeClr val="bg1"/>
                </a:solidFill>
              </a:rPr>
              <a:t>Close to Place de la </a:t>
            </a:r>
            <a:r>
              <a:rPr lang="en-US" sz="1200" dirty="0" err="1">
                <a:solidFill>
                  <a:schemeClr val="bg1"/>
                </a:solidFill>
              </a:rPr>
              <a:t>Comédie</a:t>
            </a:r>
            <a:r>
              <a:rPr lang="en-US" sz="1200" dirty="0">
                <a:solidFill>
                  <a:schemeClr val="bg1"/>
                </a:solidFill>
              </a:rPr>
              <a:t>, the </a:t>
            </a:r>
            <a:r>
              <a:rPr lang="en-US" sz="1200" dirty="0" err="1">
                <a:solidFill>
                  <a:schemeClr val="bg1"/>
                </a:solidFill>
              </a:rPr>
              <a:t>Polygone</a:t>
            </a:r>
            <a:r>
              <a:rPr lang="en-US" sz="1200" dirty="0">
                <a:solidFill>
                  <a:schemeClr val="bg1"/>
                </a:solidFill>
              </a:rPr>
              <a:t> shopping mall, Le </a:t>
            </a:r>
            <a:r>
              <a:rPr lang="en-US" sz="1200" dirty="0" err="1">
                <a:solidFill>
                  <a:schemeClr val="bg1"/>
                </a:solidFill>
              </a:rPr>
              <a:t>Corum</a:t>
            </a:r>
            <a:r>
              <a:rPr lang="en-US" sz="1200" dirty="0">
                <a:solidFill>
                  <a:schemeClr val="bg1"/>
                </a:solidFill>
              </a:rPr>
              <a:t> and St. </a:t>
            </a:r>
            <a:r>
              <a:rPr lang="en-US" sz="1200" dirty="0" err="1">
                <a:solidFill>
                  <a:schemeClr val="bg1"/>
                </a:solidFill>
              </a:rPr>
              <a:t>Roch</a:t>
            </a:r>
            <a:r>
              <a:rPr lang="en-US" sz="1200" dirty="0">
                <a:solidFill>
                  <a:schemeClr val="bg1"/>
                </a:solidFill>
              </a:rPr>
              <a:t> train station, the ibis Montpellier Centre hotel offers direct access by car or public transport to the </a:t>
            </a:r>
            <a:r>
              <a:rPr lang="en-US" sz="1200" dirty="0" err="1">
                <a:solidFill>
                  <a:schemeClr val="bg1"/>
                </a:solidFill>
              </a:rPr>
              <a:t>Millénaire</a:t>
            </a:r>
            <a:r>
              <a:rPr lang="en-US" sz="1200" dirty="0">
                <a:solidFill>
                  <a:schemeClr val="bg1"/>
                </a:solidFill>
              </a:rPr>
              <a:t> business park, Le </a:t>
            </a:r>
            <a:r>
              <a:rPr lang="en-US" sz="1200" dirty="0" err="1">
                <a:solidFill>
                  <a:schemeClr val="bg1"/>
                </a:solidFill>
              </a:rPr>
              <a:t>Zénith</a:t>
            </a:r>
            <a:r>
              <a:rPr lang="en-US" sz="1200" dirty="0">
                <a:solidFill>
                  <a:schemeClr val="bg1"/>
                </a:solidFill>
              </a:rPr>
              <a:t>, the airport, </a:t>
            </a:r>
            <a:r>
              <a:rPr lang="en-US" sz="1200" dirty="0" err="1">
                <a:solidFill>
                  <a:schemeClr val="bg1"/>
                </a:solidFill>
              </a:rPr>
              <a:t>Aréna</a:t>
            </a:r>
            <a:r>
              <a:rPr lang="en-US" sz="1200" dirty="0">
                <a:solidFill>
                  <a:schemeClr val="bg1"/>
                </a:solidFill>
              </a:rPr>
              <a:t>, the exhibition center and the beaches in 10 minutes. The hotel is perfect for your business trips or vacations with its 125 cozy, air-conditioned rooms, free WIFI, 24-hour bar, restaurant, 3 meeting rooms for seminars, sunny terraces and private paying parking garage.</a:t>
            </a:r>
          </a:p>
          <a:p>
            <a:pPr algn="just"/>
            <a:endParaRPr lang="en-US" sz="1200" dirty="0">
              <a:solidFill>
                <a:schemeClr val="bg1"/>
              </a:solidFill>
            </a:endParaRPr>
          </a:p>
          <a:p>
            <a:pPr algn="just"/>
            <a:r>
              <a:rPr lang="en-US" sz="1200" dirty="0">
                <a:solidFill>
                  <a:schemeClr val="bg1"/>
                </a:solidFill>
              </a:rPr>
              <a:t>Town center, close to the town hall, </a:t>
            </a:r>
            <a:r>
              <a:rPr lang="en-US" sz="1200" dirty="0" err="1">
                <a:solidFill>
                  <a:schemeClr val="bg1"/>
                </a:solidFill>
              </a:rPr>
              <a:t>Polygone</a:t>
            </a:r>
            <a:r>
              <a:rPr lang="en-US" sz="1200" dirty="0">
                <a:solidFill>
                  <a:schemeClr val="bg1"/>
                </a:solidFill>
              </a:rPr>
              <a:t> shopping center and </a:t>
            </a:r>
            <a:r>
              <a:rPr lang="en-US" sz="1200" dirty="0" err="1">
                <a:solidFill>
                  <a:schemeClr val="bg1"/>
                </a:solidFill>
              </a:rPr>
              <a:t>Corum</a:t>
            </a:r>
            <a:r>
              <a:rPr lang="en-US" sz="1200" dirty="0">
                <a:solidFill>
                  <a:schemeClr val="bg1"/>
                </a:solidFill>
              </a:rPr>
              <a:t> conference center, and historic center. Beaches 10 minutes away and the </a:t>
            </a:r>
            <a:r>
              <a:rPr lang="en-US" sz="1200" dirty="0" err="1">
                <a:solidFill>
                  <a:schemeClr val="bg1"/>
                </a:solidFill>
              </a:rPr>
              <a:t>Odysseum-Millénaire</a:t>
            </a:r>
            <a:r>
              <a:rPr lang="en-US" sz="1200" dirty="0">
                <a:solidFill>
                  <a:schemeClr val="bg1"/>
                </a:solidFill>
              </a:rPr>
              <a:t> leisure complex 5 mins away.</a:t>
            </a:r>
          </a:p>
          <a:p>
            <a:pPr algn="just"/>
            <a:endParaRPr lang="fr-FR" sz="1200" dirty="0">
              <a:solidFill>
                <a:schemeClr val="bg1"/>
              </a:solidFill>
            </a:endParaRPr>
          </a:p>
        </p:txBody>
      </p:sp>
      <p:pic>
        <p:nvPicPr>
          <p:cNvPr id="1026" name="Picture 2" descr="Rooms 1">
            <a:extLst>
              <a:ext uri="{FF2B5EF4-FFF2-40B4-BE49-F238E27FC236}">
                <a16:creationId xmlns:a16="http://schemas.microsoft.com/office/drawing/2014/main" id="{E5FE2CDA-E0D4-4ACA-B57B-86E887B8C2A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73780" y="4520043"/>
            <a:ext cx="1481106" cy="11108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reakfast 6">
            <a:extLst>
              <a:ext uri="{FF2B5EF4-FFF2-40B4-BE49-F238E27FC236}">
                <a16:creationId xmlns:a16="http://schemas.microsoft.com/office/drawing/2014/main" id="{9B1E76EB-4B2A-474A-B8D2-AEEBE3B9D9E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73523" y="5675112"/>
            <a:ext cx="1481106" cy="111082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ovotel Suites Montpellier">
            <a:extLst>
              <a:ext uri="{FF2B5EF4-FFF2-40B4-BE49-F238E27FC236}">
                <a16:creationId xmlns:a16="http://schemas.microsoft.com/office/drawing/2014/main" id="{324FDE3D-C190-481B-A694-3022892E258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14893" y="5403802"/>
            <a:ext cx="1699200" cy="12744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ibis centre montpellier">
            <a:extLst>
              <a:ext uri="{FF2B5EF4-FFF2-40B4-BE49-F238E27FC236}">
                <a16:creationId xmlns:a16="http://schemas.microsoft.com/office/drawing/2014/main" id="{36542F48-80C1-450B-ACD7-FC90F714CCC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7764" y="4520043"/>
            <a:ext cx="1672937" cy="111083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96403B75-2A2C-4858-96E4-B8CA2CBF180C}"/>
              </a:ext>
            </a:extLst>
          </p:cNvPr>
          <p:cNvPicPr>
            <a:picLocks noChangeAspect="1"/>
          </p:cNvPicPr>
          <p:nvPr/>
        </p:nvPicPr>
        <p:blipFill>
          <a:blip r:embed="rId7"/>
          <a:stretch>
            <a:fillRect/>
          </a:stretch>
        </p:blipFill>
        <p:spPr>
          <a:xfrm>
            <a:off x="4451814" y="559438"/>
            <a:ext cx="514350" cy="171450"/>
          </a:xfrm>
          <a:prstGeom prst="rect">
            <a:avLst/>
          </a:prstGeom>
        </p:spPr>
      </p:pic>
      <p:sp>
        <p:nvSpPr>
          <p:cNvPr id="12" name="Rectangle 11">
            <a:extLst>
              <a:ext uri="{FF2B5EF4-FFF2-40B4-BE49-F238E27FC236}">
                <a16:creationId xmlns:a16="http://schemas.microsoft.com/office/drawing/2014/main" id="{3B72D2DC-6594-4935-8E7A-D88F2950666C}"/>
              </a:ext>
            </a:extLst>
          </p:cNvPr>
          <p:cNvSpPr>
            <a:spLocks noChangeArrowheads="1"/>
          </p:cNvSpPr>
          <p:nvPr/>
        </p:nvSpPr>
        <p:spPr bwMode="auto">
          <a:xfrm>
            <a:off x="4119302" y="261327"/>
            <a:ext cx="3719880" cy="338554"/>
          </a:xfrm>
          <a:prstGeom prst="rect">
            <a:avLst/>
          </a:prstGeom>
          <a:noFill/>
          <a:ln>
            <a:noFill/>
          </a:ln>
          <a:effectLst/>
        </p:spPr>
        <p:txBody>
          <a:bodyPr vert="horz" wrap="square" lIns="371358" tIns="0" rIns="0" bIns="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fr-FR" altLang="fr-FR" sz="1500" b="1" i="1" u="none" strike="noStrike" cap="none" normalizeH="0" baseline="0" dirty="0">
                <a:ln>
                  <a:noFill/>
                </a:ln>
                <a:solidFill>
                  <a:schemeClr val="bg1"/>
                </a:solidFill>
                <a:effectLst/>
                <a:latin typeface="FuturaCom-BoldCondensed"/>
              </a:rPr>
              <a:t>NOVOTEL SUITES MONTPELLIER HOTEL </a:t>
            </a:r>
            <a:endParaRPr kumimoji="0" lang="fr-FR" altLang="fr-FR" sz="1500" b="1" i="1" u="none" strike="noStrike" cap="none" normalizeH="0" baseline="0" dirty="0">
              <a:ln>
                <a:noFill/>
              </a:ln>
              <a:solidFill>
                <a:srgbClr val="FFFFFF"/>
              </a:solidFill>
              <a:effectLst/>
              <a:latin typeface="FuturaCom-BoldCondensed"/>
            </a:endParaRPr>
          </a:p>
          <a:p>
            <a:pPr marL="0" marR="0" lvl="0" indent="0" defTabSz="914400" rtl="0" eaLnBrk="0" fontAlgn="base" latinLnBrk="0" hangingPunct="0">
              <a:lnSpc>
                <a:spcPct val="100000"/>
              </a:lnSpc>
              <a:spcBef>
                <a:spcPct val="0"/>
              </a:spcBef>
              <a:spcAft>
                <a:spcPct val="0"/>
              </a:spcAft>
              <a:buClrTx/>
              <a:buSzTx/>
              <a:buFontTx/>
              <a:buNone/>
              <a:tabLst/>
            </a:pPr>
            <a:r>
              <a:rPr kumimoji="0" lang="fr-FR" altLang="fr-FR" sz="600" b="0" i="0" u="none" strike="noStrike" cap="none" normalizeH="0" baseline="0" dirty="0">
                <a:ln>
                  <a:noFill/>
                </a:ln>
                <a:solidFill>
                  <a:schemeClr val="tx1"/>
                </a:solidFill>
                <a:effectLst/>
              </a:rPr>
              <a:t>  </a:t>
            </a:r>
            <a:r>
              <a:rPr kumimoji="0" lang="fr-FR" altLang="fr-FR" sz="700" b="0" i="0" u="none" strike="noStrike" cap="none" normalizeH="0" baseline="0" dirty="0">
                <a:ln>
                  <a:noFill/>
                </a:ln>
                <a:solidFill>
                  <a:schemeClr val="tx1"/>
                </a:solidFill>
                <a:effectLst/>
                <a:latin typeface="Arial" panose="020B0604020202020204" pitchFamily="34" charset="0"/>
              </a:rPr>
              <a:t> </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13" name="ZoneTexte 12">
            <a:extLst>
              <a:ext uri="{FF2B5EF4-FFF2-40B4-BE49-F238E27FC236}">
                <a16:creationId xmlns:a16="http://schemas.microsoft.com/office/drawing/2014/main" id="{E5EC24F6-5AEE-43BC-AFBC-9420F238E88A}"/>
              </a:ext>
            </a:extLst>
          </p:cNvPr>
          <p:cNvSpPr txBox="1"/>
          <p:nvPr/>
        </p:nvSpPr>
        <p:spPr>
          <a:xfrm>
            <a:off x="4451814" y="734393"/>
            <a:ext cx="2054930" cy="1015663"/>
          </a:xfrm>
          <a:prstGeom prst="rect">
            <a:avLst/>
          </a:prstGeom>
          <a:noFill/>
        </p:spPr>
        <p:txBody>
          <a:bodyPr wrap="square" rtlCol="0">
            <a:spAutoFit/>
          </a:bodyPr>
          <a:lstStyle/>
          <a:p>
            <a:pPr fontAlgn="base"/>
            <a:r>
              <a:rPr lang="fr-FR" sz="1200" dirty="0">
                <a:solidFill>
                  <a:schemeClr val="bg1"/>
                </a:solidFill>
              </a:rPr>
              <a:t>45 Av. du Pirée</a:t>
            </a:r>
            <a:br>
              <a:rPr lang="fr-FR" sz="1200" dirty="0">
                <a:solidFill>
                  <a:schemeClr val="bg1"/>
                </a:solidFill>
              </a:rPr>
            </a:br>
            <a:r>
              <a:rPr lang="fr-FR" sz="1200" dirty="0">
                <a:solidFill>
                  <a:schemeClr val="bg1"/>
                </a:solidFill>
              </a:rPr>
              <a:t>34000 Montpellier </a:t>
            </a:r>
          </a:p>
          <a:p>
            <a:pPr fontAlgn="base"/>
            <a:r>
              <a:rPr lang="fr-FR" sz="1200" dirty="0">
                <a:solidFill>
                  <a:schemeClr val="bg1"/>
                </a:solidFill>
              </a:rPr>
              <a:t>Tel: +33 (0)4 67 20 57 57</a:t>
            </a:r>
            <a:r>
              <a:rPr lang="fr-FR" sz="1200" u="sng" dirty="0">
                <a:solidFill>
                  <a:schemeClr val="bg1"/>
                </a:solidFill>
              </a:rPr>
              <a:t> </a:t>
            </a:r>
            <a:r>
              <a:rPr lang="fr-FR" sz="1200" i="1" dirty="0" err="1">
                <a:solidFill>
                  <a:schemeClr val="bg1"/>
                </a:solidFill>
              </a:rPr>
              <a:t>Guests</a:t>
            </a:r>
            <a:r>
              <a:rPr lang="fr-FR" sz="1200" i="1" dirty="0">
                <a:solidFill>
                  <a:schemeClr val="bg1"/>
                </a:solidFill>
              </a:rPr>
              <a:t>’ </a:t>
            </a:r>
            <a:r>
              <a:rPr lang="fr-FR" sz="1200" i="1" dirty="0" err="1">
                <a:solidFill>
                  <a:schemeClr val="bg1"/>
                </a:solidFill>
              </a:rPr>
              <a:t>review</a:t>
            </a:r>
            <a:r>
              <a:rPr lang="fr-FR" sz="1200" i="1" dirty="0">
                <a:solidFill>
                  <a:schemeClr val="bg1"/>
                </a:solidFill>
              </a:rPr>
              <a:t>  </a:t>
            </a:r>
            <a:r>
              <a:rPr lang="fr-FR" sz="1200" b="1" i="1" dirty="0">
                <a:solidFill>
                  <a:schemeClr val="bg1"/>
                </a:solidFill>
              </a:rPr>
              <a:t>3.5 out of 5.0</a:t>
            </a:r>
            <a:endParaRPr lang="fr-FR" sz="1200" i="1" dirty="0">
              <a:solidFill>
                <a:schemeClr val="bg1"/>
              </a:solidFill>
            </a:endParaRPr>
          </a:p>
          <a:p>
            <a:pPr fontAlgn="base"/>
            <a:endParaRPr lang="fr-FR" sz="1200" dirty="0">
              <a:solidFill>
                <a:schemeClr val="bg1"/>
              </a:solidFill>
            </a:endParaRPr>
          </a:p>
        </p:txBody>
      </p:sp>
      <p:sp>
        <p:nvSpPr>
          <p:cNvPr id="14" name="ZoneTexte 13">
            <a:extLst>
              <a:ext uri="{FF2B5EF4-FFF2-40B4-BE49-F238E27FC236}">
                <a16:creationId xmlns:a16="http://schemas.microsoft.com/office/drawing/2014/main" id="{5462C931-01E7-4AE4-A16C-9A1E47EA9DD0}"/>
              </a:ext>
            </a:extLst>
          </p:cNvPr>
          <p:cNvSpPr txBox="1"/>
          <p:nvPr/>
        </p:nvSpPr>
        <p:spPr>
          <a:xfrm>
            <a:off x="4451814" y="1618150"/>
            <a:ext cx="3709219" cy="3785652"/>
          </a:xfrm>
          <a:prstGeom prst="rect">
            <a:avLst/>
          </a:prstGeom>
          <a:noFill/>
        </p:spPr>
        <p:txBody>
          <a:bodyPr wrap="square" rtlCol="0">
            <a:spAutoFit/>
          </a:bodyPr>
          <a:lstStyle/>
          <a:p>
            <a:pPr algn="just"/>
            <a:r>
              <a:rPr lang="en-US" sz="1200" dirty="0">
                <a:solidFill>
                  <a:schemeClr val="bg1"/>
                </a:solidFill>
              </a:rPr>
              <a:t>Offering rooms and versatile 35 m² suites that can be transformed into meeting spaces, Novotel Suites Montpellier has one goal: to make sure your stay is as relaxing and comfortable as possible. This welcoming hotel in Montpellier has a bar, a gourmet boutique and daily buffet breakfast, as well as a heated outdoor swimming pool, a fitness room and free </a:t>
            </a:r>
            <a:r>
              <a:rPr lang="en-US" sz="1200" dirty="0" err="1">
                <a:solidFill>
                  <a:schemeClr val="bg1"/>
                </a:solidFill>
              </a:rPr>
              <a:t>revitalising</a:t>
            </a:r>
            <a:r>
              <a:rPr lang="en-US" sz="1200" dirty="0">
                <a:solidFill>
                  <a:schemeClr val="bg1"/>
                </a:solidFill>
              </a:rPr>
              <a:t> sessions on Tuesday and Thursday evenings. Unwind over a game of ping pong, or borrow one of our Smart cars to explore the city!</a:t>
            </a:r>
          </a:p>
          <a:p>
            <a:pPr algn="just"/>
            <a:r>
              <a:rPr lang="en-US" sz="1200" dirty="0">
                <a:solidFill>
                  <a:schemeClr val="bg1"/>
                </a:solidFill>
              </a:rPr>
              <a:t>Situated in the Antigone district, our hotel makes it so easy to get around, thanks to our car park, garage and proximity to trams, buses and the airport shuttle. Visit the Place de </a:t>
            </a:r>
            <a:r>
              <a:rPr lang="en-US" sz="1200" dirty="0" err="1">
                <a:solidFill>
                  <a:schemeClr val="bg1"/>
                </a:solidFill>
              </a:rPr>
              <a:t>l'Europe</a:t>
            </a:r>
            <a:r>
              <a:rPr lang="en-US" sz="1200" dirty="0">
                <a:solidFill>
                  <a:schemeClr val="bg1"/>
                </a:solidFill>
              </a:rPr>
              <a:t> and Place de la </a:t>
            </a:r>
            <a:r>
              <a:rPr lang="en-US" sz="1200" dirty="0" err="1">
                <a:solidFill>
                  <a:schemeClr val="bg1"/>
                </a:solidFill>
              </a:rPr>
              <a:t>Comédie</a:t>
            </a:r>
            <a:r>
              <a:rPr lang="en-US" sz="1200" dirty="0">
                <a:solidFill>
                  <a:schemeClr val="bg1"/>
                </a:solidFill>
              </a:rPr>
              <a:t>, go shopping at </a:t>
            </a:r>
            <a:r>
              <a:rPr lang="en-US" sz="1200" dirty="0" err="1">
                <a:solidFill>
                  <a:schemeClr val="bg1"/>
                </a:solidFill>
              </a:rPr>
              <a:t>Polygone</a:t>
            </a:r>
            <a:r>
              <a:rPr lang="en-US" sz="1200" dirty="0">
                <a:solidFill>
                  <a:schemeClr val="bg1"/>
                </a:solidFill>
              </a:rPr>
              <a:t> and </a:t>
            </a:r>
            <a:r>
              <a:rPr lang="en-US" sz="1200" dirty="0" err="1">
                <a:solidFill>
                  <a:schemeClr val="bg1"/>
                </a:solidFill>
              </a:rPr>
              <a:t>Odysseum</a:t>
            </a:r>
            <a:r>
              <a:rPr lang="en-US" sz="1200" dirty="0">
                <a:solidFill>
                  <a:schemeClr val="bg1"/>
                </a:solidFill>
              </a:rPr>
              <a:t>, a </a:t>
            </a:r>
            <a:r>
              <a:rPr lang="en-US" sz="1200" dirty="0" err="1">
                <a:solidFill>
                  <a:schemeClr val="bg1"/>
                </a:solidFill>
              </a:rPr>
              <a:t>nd</a:t>
            </a:r>
            <a:r>
              <a:rPr lang="en-US" sz="1200" dirty="0">
                <a:solidFill>
                  <a:schemeClr val="bg1"/>
                </a:solidFill>
              </a:rPr>
              <a:t> dive into the Antigone Olympic Swimming Pool. Business </a:t>
            </a:r>
            <a:r>
              <a:rPr lang="en-US" sz="1200" dirty="0" err="1">
                <a:solidFill>
                  <a:schemeClr val="bg1"/>
                </a:solidFill>
              </a:rPr>
              <a:t>travellers</a:t>
            </a:r>
            <a:r>
              <a:rPr lang="en-US" sz="1200" dirty="0">
                <a:solidFill>
                  <a:schemeClr val="bg1"/>
                </a:solidFill>
              </a:rPr>
              <a:t> appreciate our location near the CORUM conference </a:t>
            </a:r>
            <a:r>
              <a:rPr lang="en-US" sz="1200" dirty="0" err="1">
                <a:solidFill>
                  <a:schemeClr val="bg1"/>
                </a:solidFill>
              </a:rPr>
              <a:t>centre</a:t>
            </a:r>
            <a:r>
              <a:rPr lang="en-US" sz="1200" dirty="0">
                <a:solidFill>
                  <a:schemeClr val="bg1"/>
                </a:solidFill>
              </a:rPr>
              <a:t>, exhibition </a:t>
            </a:r>
            <a:r>
              <a:rPr lang="en-US" sz="1200" dirty="0" err="1">
                <a:solidFill>
                  <a:schemeClr val="bg1"/>
                </a:solidFill>
              </a:rPr>
              <a:t>centre</a:t>
            </a:r>
            <a:r>
              <a:rPr lang="en-US" sz="1200" dirty="0">
                <a:solidFill>
                  <a:schemeClr val="bg1"/>
                </a:solidFill>
              </a:rPr>
              <a:t> and the </a:t>
            </a:r>
            <a:r>
              <a:rPr lang="en-US" sz="1200" dirty="0" err="1">
                <a:solidFill>
                  <a:schemeClr val="bg1"/>
                </a:solidFill>
              </a:rPr>
              <a:t>Millénaire</a:t>
            </a:r>
            <a:r>
              <a:rPr lang="en-US" sz="1200" dirty="0">
                <a:solidFill>
                  <a:schemeClr val="bg1"/>
                </a:solidFill>
              </a:rPr>
              <a:t> district, while the nearby motorway provides easy access to the sea and Camargue region.</a:t>
            </a:r>
          </a:p>
        </p:txBody>
      </p:sp>
      <p:pic>
        <p:nvPicPr>
          <p:cNvPr id="1036" name="Picture 12" descr="Hotel 4">
            <a:extLst>
              <a:ext uri="{FF2B5EF4-FFF2-40B4-BE49-F238E27FC236}">
                <a16:creationId xmlns:a16="http://schemas.microsoft.com/office/drawing/2014/main" id="{98A2E85F-034E-455F-AA1C-7522F730AC1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87963" y="5403802"/>
            <a:ext cx="1699200" cy="1274400"/>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E07FD28E-9332-47BA-8A01-BD618564BA94}"/>
              </a:ext>
            </a:extLst>
          </p:cNvPr>
          <p:cNvSpPr txBox="1"/>
          <p:nvPr/>
        </p:nvSpPr>
        <p:spPr>
          <a:xfrm rot="20503831">
            <a:off x="6608316" y="813376"/>
            <a:ext cx="1002454" cy="461665"/>
          </a:xfrm>
          <a:prstGeom prst="rect">
            <a:avLst/>
          </a:prstGeom>
          <a:noFill/>
        </p:spPr>
        <p:txBody>
          <a:bodyPr wrap="none" rtlCol="0">
            <a:spAutoFit/>
          </a:bodyPr>
          <a:lstStyle/>
          <a:p>
            <a:pPr algn="ctr"/>
            <a:r>
              <a:rPr lang="fr-FR" sz="1200" b="1" i="1" dirty="0">
                <a:solidFill>
                  <a:schemeClr val="bg1"/>
                </a:solidFill>
              </a:rPr>
              <a:t>Price average</a:t>
            </a:r>
          </a:p>
          <a:p>
            <a:pPr algn="ctr"/>
            <a:r>
              <a:rPr lang="fr-FR" sz="1200" b="1" i="1" dirty="0">
                <a:solidFill>
                  <a:schemeClr val="bg1"/>
                </a:solidFill>
              </a:rPr>
              <a:t>85-110€</a:t>
            </a:r>
          </a:p>
        </p:txBody>
      </p:sp>
      <p:sp>
        <p:nvSpPr>
          <p:cNvPr id="8" name="Nuage 7">
            <a:extLst>
              <a:ext uri="{FF2B5EF4-FFF2-40B4-BE49-F238E27FC236}">
                <a16:creationId xmlns:a16="http://schemas.microsoft.com/office/drawing/2014/main" id="{87F84EC6-39D8-4811-A83C-F25A317B1547}"/>
              </a:ext>
            </a:extLst>
          </p:cNvPr>
          <p:cNvSpPr/>
          <p:nvPr/>
        </p:nvSpPr>
        <p:spPr>
          <a:xfrm>
            <a:off x="6561218" y="613912"/>
            <a:ext cx="1202335" cy="973106"/>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a:extLst>
              <a:ext uri="{FF2B5EF4-FFF2-40B4-BE49-F238E27FC236}">
                <a16:creationId xmlns:a16="http://schemas.microsoft.com/office/drawing/2014/main" id="{E40A44BC-3BBC-4472-A7C1-33A5B704FE21}"/>
              </a:ext>
            </a:extLst>
          </p:cNvPr>
          <p:cNvSpPr txBox="1"/>
          <p:nvPr/>
        </p:nvSpPr>
        <p:spPr>
          <a:xfrm rot="20503831">
            <a:off x="2338087" y="754518"/>
            <a:ext cx="1002454" cy="461665"/>
          </a:xfrm>
          <a:prstGeom prst="rect">
            <a:avLst/>
          </a:prstGeom>
          <a:noFill/>
        </p:spPr>
        <p:txBody>
          <a:bodyPr wrap="none" rtlCol="0">
            <a:spAutoFit/>
          </a:bodyPr>
          <a:lstStyle/>
          <a:p>
            <a:pPr algn="ctr"/>
            <a:r>
              <a:rPr lang="fr-FR" sz="1200" b="1" i="1" dirty="0">
                <a:solidFill>
                  <a:schemeClr val="bg1"/>
                </a:solidFill>
              </a:rPr>
              <a:t>Price average</a:t>
            </a:r>
          </a:p>
          <a:p>
            <a:pPr algn="ctr"/>
            <a:r>
              <a:rPr lang="fr-FR" sz="1200" b="1" i="1" dirty="0">
                <a:solidFill>
                  <a:schemeClr val="bg1"/>
                </a:solidFill>
              </a:rPr>
              <a:t>80-120€</a:t>
            </a:r>
          </a:p>
        </p:txBody>
      </p:sp>
      <p:sp>
        <p:nvSpPr>
          <p:cNvPr id="19" name="Nuage 18">
            <a:extLst>
              <a:ext uri="{FF2B5EF4-FFF2-40B4-BE49-F238E27FC236}">
                <a16:creationId xmlns:a16="http://schemas.microsoft.com/office/drawing/2014/main" id="{1A5D1ED9-822C-419F-94E9-083420B343B2}"/>
              </a:ext>
            </a:extLst>
          </p:cNvPr>
          <p:cNvSpPr/>
          <p:nvPr/>
        </p:nvSpPr>
        <p:spPr>
          <a:xfrm>
            <a:off x="2290989" y="555054"/>
            <a:ext cx="1202335" cy="973106"/>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3">
            <a:extLst>
              <a:ext uri="{FF2B5EF4-FFF2-40B4-BE49-F238E27FC236}">
                <a16:creationId xmlns:a16="http://schemas.microsoft.com/office/drawing/2014/main" id="{F26C8651-CDDC-4D9B-8A32-0B4F9E801052}"/>
              </a:ext>
            </a:extLst>
          </p:cNvPr>
          <p:cNvSpPr>
            <a:spLocks noChangeArrowheads="1"/>
          </p:cNvSpPr>
          <p:nvPr/>
        </p:nvSpPr>
        <p:spPr bwMode="auto">
          <a:xfrm>
            <a:off x="8057380" y="269246"/>
            <a:ext cx="3637096" cy="33855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71358"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1" i="1" u="none" strike="noStrike" cap="none" normalizeH="0" baseline="0" dirty="0">
                <a:ln>
                  <a:noFill/>
                </a:ln>
                <a:solidFill>
                  <a:schemeClr val="bg1"/>
                </a:solidFill>
                <a:effectLst/>
                <a:latin typeface="FuturaCom-BoldCondensed"/>
              </a:rPr>
              <a:t>HOTEL MERCURE ANTIGONE CENTRE</a:t>
            </a:r>
            <a:endParaRPr kumimoji="0" lang="fr-FR" altLang="fr-FR" sz="1500" b="1" i="1" u="none" strike="noStrike" cap="none" normalizeH="0" baseline="0" dirty="0">
              <a:ln>
                <a:noFill/>
              </a:ln>
              <a:solidFill>
                <a:srgbClr val="FFFFFF"/>
              </a:solidFill>
              <a:effectLst/>
              <a:latin typeface="FuturaCom-BoldCondensed"/>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600" b="0" i="0" u="none" strike="noStrike" cap="none" normalizeH="0" baseline="0" dirty="0">
                <a:ln>
                  <a:noFill/>
                </a:ln>
                <a:solidFill>
                  <a:schemeClr val="tx1"/>
                </a:solidFill>
                <a:effectLst/>
              </a:rPr>
              <a:t>  </a:t>
            </a:r>
            <a:r>
              <a:rPr kumimoji="0" lang="fr-FR" altLang="fr-FR" sz="700" b="0" i="0" u="none" strike="noStrike" cap="none" normalizeH="0" baseline="0" dirty="0">
                <a:ln>
                  <a:noFill/>
                </a:ln>
                <a:solidFill>
                  <a:schemeClr val="tx1"/>
                </a:solidFill>
                <a:effectLst/>
                <a:latin typeface="Arial" panose="020B0604020202020204" pitchFamily="34" charset="0"/>
              </a:rPr>
              <a:t> </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pic>
        <p:nvPicPr>
          <p:cNvPr id="21" name="Picture 4" descr="http://www.pullmanhotels.com/imagerie/booking/common/star_ratings_4.png">
            <a:extLst>
              <a:ext uri="{FF2B5EF4-FFF2-40B4-BE49-F238E27FC236}">
                <a16:creationId xmlns:a16="http://schemas.microsoft.com/office/drawing/2014/main" id="{DCA8E5D3-4799-489F-887F-D2C189B5B74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89059" y="531232"/>
            <a:ext cx="495300" cy="114300"/>
          </a:xfrm>
          <a:prstGeom prst="rect">
            <a:avLst/>
          </a:prstGeom>
          <a:noFill/>
          <a:extLst>
            <a:ext uri="{909E8E84-426E-40DD-AFC4-6F175D3DCCD1}">
              <a14:hiddenFill xmlns:a14="http://schemas.microsoft.com/office/drawing/2010/main">
                <a:solidFill>
                  <a:srgbClr val="FFFFFF"/>
                </a:solidFill>
              </a14:hiddenFill>
            </a:ext>
          </a:extLst>
        </p:spPr>
      </p:pic>
      <p:sp>
        <p:nvSpPr>
          <p:cNvPr id="22" name="ZoneTexte 21">
            <a:extLst>
              <a:ext uri="{FF2B5EF4-FFF2-40B4-BE49-F238E27FC236}">
                <a16:creationId xmlns:a16="http://schemas.microsoft.com/office/drawing/2014/main" id="{A46ABEBE-F9F9-4D00-9569-22E9563C063F}"/>
              </a:ext>
            </a:extLst>
          </p:cNvPr>
          <p:cNvSpPr txBox="1"/>
          <p:nvPr/>
        </p:nvSpPr>
        <p:spPr>
          <a:xfrm>
            <a:off x="8331142" y="683263"/>
            <a:ext cx="3066960" cy="1015663"/>
          </a:xfrm>
          <a:prstGeom prst="rect">
            <a:avLst/>
          </a:prstGeom>
          <a:noFill/>
        </p:spPr>
        <p:txBody>
          <a:bodyPr wrap="square" rtlCol="0">
            <a:spAutoFit/>
          </a:bodyPr>
          <a:lstStyle/>
          <a:p>
            <a:pPr fontAlgn="base"/>
            <a:r>
              <a:rPr lang="fr-FR" sz="1200" dirty="0">
                <a:solidFill>
                  <a:schemeClr val="bg1"/>
                </a:solidFill>
              </a:rPr>
              <a:t>285 </a:t>
            </a:r>
            <a:r>
              <a:rPr lang="fr-FR" sz="1200" dirty="0" err="1">
                <a:solidFill>
                  <a:schemeClr val="bg1"/>
                </a:solidFill>
              </a:rPr>
              <a:t>Bld</a:t>
            </a:r>
            <a:r>
              <a:rPr lang="fr-FR" sz="1200" dirty="0">
                <a:solidFill>
                  <a:schemeClr val="bg1"/>
                </a:solidFill>
              </a:rPr>
              <a:t> de l’Aéroport International – Antigone </a:t>
            </a:r>
            <a:br>
              <a:rPr lang="fr-FR" sz="1200" dirty="0">
                <a:solidFill>
                  <a:schemeClr val="bg1"/>
                </a:solidFill>
              </a:rPr>
            </a:br>
            <a:r>
              <a:rPr lang="fr-FR" sz="1200" dirty="0">
                <a:solidFill>
                  <a:schemeClr val="bg1"/>
                </a:solidFill>
              </a:rPr>
              <a:t>34000 Montpellier </a:t>
            </a:r>
          </a:p>
          <a:p>
            <a:pPr fontAlgn="base"/>
            <a:r>
              <a:rPr lang="fr-FR" sz="1200" dirty="0">
                <a:solidFill>
                  <a:schemeClr val="bg1"/>
                </a:solidFill>
              </a:rPr>
              <a:t>Tel: +33 (0)4 67 20 63 63</a:t>
            </a:r>
          </a:p>
          <a:p>
            <a:pPr fontAlgn="base"/>
            <a:r>
              <a:rPr lang="fr-FR" sz="1200" i="1" dirty="0" err="1">
                <a:solidFill>
                  <a:schemeClr val="bg1"/>
                </a:solidFill>
              </a:rPr>
              <a:t>Guests</a:t>
            </a:r>
            <a:r>
              <a:rPr lang="fr-FR" sz="1200" i="1" dirty="0">
                <a:solidFill>
                  <a:schemeClr val="bg1"/>
                </a:solidFill>
              </a:rPr>
              <a:t>’ </a:t>
            </a:r>
            <a:r>
              <a:rPr lang="fr-FR" sz="1200" i="1" dirty="0" err="1">
                <a:solidFill>
                  <a:schemeClr val="bg1"/>
                </a:solidFill>
              </a:rPr>
              <a:t>review</a:t>
            </a:r>
            <a:r>
              <a:rPr lang="fr-FR" sz="1200" i="1" dirty="0">
                <a:solidFill>
                  <a:schemeClr val="bg1"/>
                </a:solidFill>
              </a:rPr>
              <a:t>  </a:t>
            </a:r>
            <a:r>
              <a:rPr lang="fr-FR" sz="1200" b="1" i="1" dirty="0">
                <a:solidFill>
                  <a:schemeClr val="bg1"/>
                </a:solidFill>
              </a:rPr>
              <a:t>3.5 out of 5.0</a:t>
            </a:r>
            <a:endParaRPr lang="fr-FR" sz="1200" i="1" dirty="0">
              <a:solidFill>
                <a:schemeClr val="bg1"/>
              </a:solidFill>
            </a:endParaRPr>
          </a:p>
          <a:p>
            <a:pPr fontAlgn="base"/>
            <a:endParaRPr lang="fr-FR" sz="1200" dirty="0">
              <a:solidFill>
                <a:schemeClr val="bg1"/>
              </a:solidFill>
            </a:endParaRPr>
          </a:p>
        </p:txBody>
      </p:sp>
      <p:sp>
        <p:nvSpPr>
          <p:cNvPr id="23" name="ZoneTexte 22">
            <a:extLst>
              <a:ext uri="{FF2B5EF4-FFF2-40B4-BE49-F238E27FC236}">
                <a16:creationId xmlns:a16="http://schemas.microsoft.com/office/drawing/2014/main" id="{F97E9295-6C59-4928-A875-26510B2CC29E}"/>
              </a:ext>
            </a:extLst>
          </p:cNvPr>
          <p:cNvSpPr txBox="1"/>
          <p:nvPr/>
        </p:nvSpPr>
        <p:spPr>
          <a:xfrm>
            <a:off x="8331142" y="1587018"/>
            <a:ext cx="3709219" cy="2677656"/>
          </a:xfrm>
          <a:prstGeom prst="rect">
            <a:avLst/>
          </a:prstGeom>
          <a:noFill/>
        </p:spPr>
        <p:txBody>
          <a:bodyPr wrap="square" rtlCol="0">
            <a:spAutoFit/>
          </a:bodyPr>
          <a:lstStyle/>
          <a:p>
            <a:pPr algn="just"/>
            <a:r>
              <a:rPr lang="en-US" sz="1200" dirty="0">
                <a:solidFill>
                  <a:schemeClr val="bg1"/>
                </a:solidFill>
              </a:rPr>
              <a:t>Located in Montpellier city center and close to the beaches, the 4-star Mercure Montpellier Centre Antigone hotel is just a stone's throw away from the Place de la </a:t>
            </a:r>
            <a:r>
              <a:rPr lang="en-US" sz="1200" dirty="0" err="1">
                <a:solidFill>
                  <a:schemeClr val="bg1"/>
                </a:solidFill>
              </a:rPr>
              <a:t>Comédie</a:t>
            </a:r>
            <a:r>
              <a:rPr lang="en-US" sz="1200" dirty="0">
                <a:solidFill>
                  <a:schemeClr val="bg1"/>
                </a:solidFill>
              </a:rPr>
              <a:t> and the </a:t>
            </a:r>
            <a:r>
              <a:rPr lang="en-US" sz="1200" dirty="0" err="1">
                <a:solidFill>
                  <a:schemeClr val="bg1"/>
                </a:solidFill>
              </a:rPr>
              <a:t>Odysseum</a:t>
            </a:r>
            <a:r>
              <a:rPr lang="en-US" sz="1200" dirty="0">
                <a:solidFill>
                  <a:schemeClr val="bg1"/>
                </a:solidFill>
              </a:rPr>
              <a:t> leisure center. If on business, you will appreciate the proximity of our hotel to the </a:t>
            </a:r>
            <a:r>
              <a:rPr lang="en-US" sz="1200" dirty="0" err="1">
                <a:solidFill>
                  <a:schemeClr val="bg1"/>
                </a:solidFill>
              </a:rPr>
              <a:t>Corum</a:t>
            </a:r>
            <a:r>
              <a:rPr lang="en-US" sz="1200" dirty="0">
                <a:solidFill>
                  <a:schemeClr val="bg1"/>
                </a:solidFill>
              </a:rPr>
              <a:t> business district, the conference center and the Arena. Enjoy relaxing on the restaurant patio and sample our tasty menu, combining sophistication and Mediterranean notes. Satisfaction guaranteed!</a:t>
            </a:r>
          </a:p>
          <a:p>
            <a:pPr algn="just"/>
            <a:r>
              <a:rPr lang="en-US" sz="1200" dirty="0">
                <a:solidFill>
                  <a:schemeClr val="bg1"/>
                </a:solidFill>
              </a:rPr>
              <a:t>Located close to public transport links, the Mercure Montpellier Antigone is an ideal base for exploring Montpellier's shops, culture and numerous attractions, including the Fabre museum, the Planetarium and the Aquarium.</a:t>
            </a:r>
          </a:p>
        </p:txBody>
      </p:sp>
      <p:pic>
        <p:nvPicPr>
          <p:cNvPr id="1038" name="Picture 14" descr="Hotel 2">
            <a:extLst>
              <a:ext uri="{FF2B5EF4-FFF2-40B4-BE49-F238E27FC236}">
                <a16:creationId xmlns:a16="http://schemas.microsoft.com/office/drawing/2014/main" id="{04397ABB-8A7E-4FF9-8B39-A2028F17B40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389059" y="4264674"/>
            <a:ext cx="1596372" cy="119728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Rooms 4">
            <a:extLst>
              <a:ext uri="{FF2B5EF4-FFF2-40B4-BE49-F238E27FC236}">
                <a16:creationId xmlns:a16="http://schemas.microsoft.com/office/drawing/2014/main" id="{4EB0A103-7D2B-462A-8BAA-B09CEE3F6E9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081670" y="4264674"/>
            <a:ext cx="1518837" cy="113912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Restaurant 2">
            <a:extLst>
              <a:ext uri="{FF2B5EF4-FFF2-40B4-BE49-F238E27FC236}">
                <a16:creationId xmlns:a16="http://schemas.microsoft.com/office/drawing/2014/main" id="{9937BAD0-07BD-4DCE-9FD2-435D1E81BEE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389059" y="5532950"/>
            <a:ext cx="1596373" cy="1197280"/>
          </a:xfrm>
          <a:prstGeom prst="rect">
            <a:avLst/>
          </a:prstGeom>
          <a:noFill/>
          <a:extLst>
            <a:ext uri="{909E8E84-426E-40DD-AFC4-6F175D3DCCD1}">
              <a14:hiddenFill xmlns:a14="http://schemas.microsoft.com/office/drawing/2010/main">
                <a:solidFill>
                  <a:srgbClr val="FFFFFF"/>
                </a:solidFill>
              </a14:hiddenFill>
            </a:ext>
          </a:extLst>
        </p:spPr>
      </p:pic>
      <p:sp>
        <p:nvSpPr>
          <p:cNvPr id="27" name="ZoneTexte 26">
            <a:extLst>
              <a:ext uri="{FF2B5EF4-FFF2-40B4-BE49-F238E27FC236}">
                <a16:creationId xmlns:a16="http://schemas.microsoft.com/office/drawing/2014/main" id="{36BB30A7-D2AF-4478-BA43-EB3C241F62B5}"/>
              </a:ext>
            </a:extLst>
          </p:cNvPr>
          <p:cNvSpPr txBox="1"/>
          <p:nvPr/>
        </p:nvSpPr>
        <p:spPr>
          <a:xfrm rot="20503831">
            <a:off x="10954174" y="783240"/>
            <a:ext cx="1002454" cy="461665"/>
          </a:xfrm>
          <a:prstGeom prst="rect">
            <a:avLst/>
          </a:prstGeom>
          <a:noFill/>
        </p:spPr>
        <p:txBody>
          <a:bodyPr wrap="none" rtlCol="0">
            <a:spAutoFit/>
          </a:bodyPr>
          <a:lstStyle/>
          <a:p>
            <a:pPr algn="ctr"/>
            <a:r>
              <a:rPr lang="fr-FR" sz="1200" b="1" i="1" dirty="0">
                <a:solidFill>
                  <a:schemeClr val="bg1"/>
                </a:solidFill>
              </a:rPr>
              <a:t>Price average</a:t>
            </a:r>
          </a:p>
          <a:p>
            <a:pPr algn="ctr"/>
            <a:r>
              <a:rPr lang="fr-FR" sz="1200" b="1" i="1" dirty="0">
                <a:solidFill>
                  <a:schemeClr val="bg1"/>
                </a:solidFill>
              </a:rPr>
              <a:t>90-130€</a:t>
            </a:r>
          </a:p>
        </p:txBody>
      </p:sp>
      <p:sp>
        <p:nvSpPr>
          <p:cNvPr id="28" name="Nuage 27">
            <a:extLst>
              <a:ext uri="{FF2B5EF4-FFF2-40B4-BE49-F238E27FC236}">
                <a16:creationId xmlns:a16="http://schemas.microsoft.com/office/drawing/2014/main" id="{D15FD3EE-9368-47EE-A35D-0F36E1A7F1E4}"/>
              </a:ext>
            </a:extLst>
          </p:cNvPr>
          <p:cNvSpPr/>
          <p:nvPr/>
        </p:nvSpPr>
        <p:spPr>
          <a:xfrm>
            <a:off x="10907076" y="583776"/>
            <a:ext cx="1202335" cy="973106"/>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334008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Tram Montpellier">
            <a:extLst>
              <a:ext uri="{FF2B5EF4-FFF2-40B4-BE49-F238E27FC236}">
                <a16:creationId xmlns:a16="http://schemas.microsoft.com/office/drawing/2014/main" id="{89FB1180-7084-4437-8E18-5E61348CA8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2" y="1001309"/>
            <a:ext cx="5255495" cy="5264025"/>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EC5AA1A1-9CB7-4B23-9B8E-86BD00FFFE28}"/>
              </a:ext>
            </a:extLst>
          </p:cNvPr>
          <p:cNvSpPr txBox="1"/>
          <p:nvPr/>
        </p:nvSpPr>
        <p:spPr>
          <a:xfrm>
            <a:off x="1577849" y="118712"/>
            <a:ext cx="2786340" cy="369332"/>
          </a:xfrm>
          <a:prstGeom prst="rect">
            <a:avLst/>
          </a:prstGeom>
          <a:noFill/>
        </p:spPr>
        <p:txBody>
          <a:bodyPr wrap="none" rtlCol="0">
            <a:spAutoFit/>
          </a:bodyPr>
          <a:lstStyle/>
          <a:p>
            <a:r>
              <a:rPr lang="fr-FR" b="1" dirty="0">
                <a:solidFill>
                  <a:schemeClr val="bg2">
                    <a:lumMod val="60000"/>
                    <a:lumOff val="40000"/>
                  </a:schemeClr>
                </a:solidFill>
              </a:rPr>
              <a:t>MONTPELLIER TRAM LINES</a:t>
            </a:r>
          </a:p>
        </p:txBody>
      </p:sp>
      <p:sp>
        <p:nvSpPr>
          <p:cNvPr id="5" name="ZoneTexte 4">
            <a:extLst>
              <a:ext uri="{FF2B5EF4-FFF2-40B4-BE49-F238E27FC236}">
                <a16:creationId xmlns:a16="http://schemas.microsoft.com/office/drawing/2014/main" id="{756B9A4A-D079-4689-A848-E3F6D9BC1F9F}"/>
              </a:ext>
            </a:extLst>
          </p:cNvPr>
          <p:cNvSpPr txBox="1"/>
          <p:nvPr/>
        </p:nvSpPr>
        <p:spPr>
          <a:xfrm>
            <a:off x="4650544" y="3460909"/>
            <a:ext cx="1445456" cy="430887"/>
          </a:xfrm>
          <a:prstGeom prst="rect">
            <a:avLst/>
          </a:prstGeom>
          <a:noFill/>
          <a:ln w="25400">
            <a:solidFill>
              <a:srgbClr val="FF0000"/>
            </a:solidFill>
          </a:ln>
        </p:spPr>
        <p:txBody>
          <a:bodyPr wrap="square" rtlCol="0">
            <a:spAutoFit/>
          </a:bodyPr>
          <a:lstStyle/>
          <a:p>
            <a:r>
              <a:rPr lang="fr-FR" sz="1100" b="1" dirty="0">
                <a:solidFill>
                  <a:srgbClr val="FF0000"/>
                </a:solidFill>
              </a:rPr>
              <a:t>Mercure Comédie, Pullman &amp; Ibis</a:t>
            </a:r>
          </a:p>
        </p:txBody>
      </p:sp>
      <p:pic>
        <p:nvPicPr>
          <p:cNvPr id="6" name="Image 5">
            <a:extLst>
              <a:ext uri="{FF2B5EF4-FFF2-40B4-BE49-F238E27FC236}">
                <a16:creationId xmlns:a16="http://schemas.microsoft.com/office/drawing/2014/main" id="{A08CB5B6-3368-4F8D-BF07-087A6694B351}"/>
              </a:ext>
            </a:extLst>
          </p:cNvPr>
          <p:cNvPicPr>
            <a:picLocks noChangeAspect="1"/>
          </p:cNvPicPr>
          <p:nvPr/>
        </p:nvPicPr>
        <p:blipFill>
          <a:blip r:embed="rId5"/>
          <a:stretch>
            <a:fillRect/>
          </a:stretch>
        </p:blipFill>
        <p:spPr>
          <a:xfrm>
            <a:off x="3458980" y="3486620"/>
            <a:ext cx="164210" cy="229815"/>
          </a:xfrm>
          <a:prstGeom prst="rect">
            <a:avLst/>
          </a:prstGeom>
        </p:spPr>
      </p:pic>
      <p:cxnSp>
        <p:nvCxnSpPr>
          <p:cNvPr id="8" name="Connecteur droit avec flèche 7">
            <a:extLst>
              <a:ext uri="{FF2B5EF4-FFF2-40B4-BE49-F238E27FC236}">
                <a16:creationId xmlns:a16="http://schemas.microsoft.com/office/drawing/2014/main" id="{4F8E07CE-5D77-4565-A00D-10852696F922}"/>
              </a:ext>
            </a:extLst>
          </p:cNvPr>
          <p:cNvCxnSpPr/>
          <p:nvPr/>
        </p:nvCxnSpPr>
        <p:spPr>
          <a:xfrm flipH="1">
            <a:off x="3614550" y="3689208"/>
            <a:ext cx="1039761"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 name="Image 12">
            <a:extLst>
              <a:ext uri="{FF2B5EF4-FFF2-40B4-BE49-F238E27FC236}">
                <a16:creationId xmlns:a16="http://schemas.microsoft.com/office/drawing/2014/main" id="{7664E1FD-896D-41D2-86EE-069C5EEC5CA5}"/>
              </a:ext>
            </a:extLst>
          </p:cNvPr>
          <p:cNvPicPr>
            <a:picLocks noChangeAspect="1"/>
          </p:cNvPicPr>
          <p:nvPr/>
        </p:nvPicPr>
        <p:blipFill>
          <a:blip r:embed="rId5"/>
          <a:stretch>
            <a:fillRect/>
          </a:stretch>
        </p:blipFill>
        <p:spPr>
          <a:xfrm>
            <a:off x="2971019" y="4568410"/>
            <a:ext cx="135264" cy="189304"/>
          </a:xfrm>
          <a:prstGeom prst="rect">
            <a:avLst/>
          </a:prstGeom>
        </p:spPr>
      </p:pic>
      <p:sp>
        <p:nvSpPr>
          <p:cNvPr id="14" name="ZoneTexte 13">
            <a:extLst>
              <a:ext uri="{FF2B5EF4-FFF2-40B4-BE49-F238E27FC236}">
                <a16:creationId xmlns:a16="http://schemas.microsoft.com/office/drawing/2014/main" id="{FED30E1E-3A32-4532-8E6A-688287EA93B5}"/>
              </a:ext>
            </a:extLst>
          </p:cNvPr>
          <p:cNvSpPr txBox="1"/>
          <p:nvPr/>
        </p:nvSpPr>
        <p:spPr>
          <a:xfrm>
            <a:off x="4270609" y="4632634"/>
            <a:ext cx="1562378" cy="261610"/>
          </a:xfrm>
          <a:prstGeom prst="rect">
            <a:avLst/>
          </a:prstGeom>
          <a:noFill/>
          <a:ln w="25400">
            <a:solidFill>
              <a:srgbClr val="FF0000"/>
            </a:solidFill>
          </a:ln>
        </p:spPr>
        <p:txBody>
          <a:bodyPr wrap="square" rtlCol="0">
            <a:spAutoFit/>
          </a:bodyPr>
          <a:lstStyle/>
          <a:p>
            <a:r>
              <a:rPr lang="fr-FR" sz="1100" b="1" dirty="0">
                <a:solidFill>
                  <a:srgbClr val="FF0000"/>
                </a:solidFill>
              </a:rPr>
              <a:t>Courtyard by Marriott</a:t>
            </a:r>
          </a:p>
        </p:txBody>
      </p:sp>
      <p:cxnSp>
        <p:nvCxnSpPr>
          <p:cNvPr id="15" name="Connecteur droit avec flèche 14">
            <a:extLst>
              <a:ext uri="{FF2B5EF4-FFF2-40B4-BE49-F238E27FC236}">
                <a16:creationId xmlns:a16="http://schemas.microsoft.com/office/drawing/2014/main" id="{EEDDD680-FDE7-4ED2-8422-7A8653760742}"/>
              </a:ext>
            </a:extLst>
          </p:cNvPr>
          <p:cNvCxnSpPr>
            <a:cxnSpLocks/>
          </p:cNvCxnSpPr>
          <p:nvPr/>
        </p:nvCxnSpPr>
        <p:spPr>
          <a:xfrm flipH="1">
            <a:off x="3038651" y="4742966"/>
            <a:ext cx="1215638"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Image 9">
            <a:extLst>
              <a:ext uri="{FF2B5EF4-FFF2-40B4-BE49-F238E27FC236}">
                <a16:creationId xmlns:a16="http://schemas.microsoft.com/office/drawing/2014/main" id="{B87ED284-C28E-4B45-B2E6-D17E02E3681A}"/>
              </a:ext>
            </a:extLst>
          </p:cNvPr>
          <p:cNvPicPr>
            <a:picLocks noChangeAspect="1"/>
          </p:cNvPicPr>
          <p:nvPr/>
        </p:nvPicPr>
        <p:blipFill>
          <a:blip r:embed="rId6"/>
          <a:stretch>
            <a:fillRect/>
          </a:stretch>
        </p:blipFill>
        <p:spPr>
          <a:xfrm>
            <a:off x="6148738" y="2291530"/>
            <a:ext cx="5992833" cy="3843799"/>
          </a:xfrm>
          <a:prstGeom prst="rect">
            <a:avLst/>
          </a:prstGeom>
        </p:spPr>
      </p:pic>
      <p:sp>
        <p:nvSpPr>
          <p:cNvPr id="18" name="ZoneTexte 17">
            <a:extLst>
              <a:ext uri="{FF2B5EF4-FFF2-40B4-BE49-F238E27FC236}">
                <a16:creationId xmlns:a16="http://schemas.microsoft.com/office/drawing/2014/main" id="{ACCC099B-3764-4914-8E2B-AF21A7C17F65}"/>
              </a:ext>
            </a:extLst>
          </p:cNvPr>
          <p:cNvSpPr txBox="1"/>
          <p:nvPr/>
        </p:nvSpPr>
        <p:spPr>
          <a:xfrm>
            <a:off x="7600107" y="118712"/>
            <a:ext cx="3610284" cy="369332"/>
          </a:xfrm>
          <a:prstGeom prst="rect">
            <a:avLst/>
          </a:prstGeom>
          <a:noFill/>
        </p:spPr>
        <p:txBody>
          <a:bodyPr wrap="none" rtlCol="0">
            <a:spAutoFit/>
          </a:bodyPr>
          <a:lstStyle/>
          <a:p>
            <a:r>
              <a:rPr lang="fr-FR" b="1" dirty="0">
                <a:solidFill>
                  <a:schemeClr val="bg2">
                    <a:lumMod val="60000"/>
                    <a:lumOff val="40000"/>
                  </a:schemeClr>
                </a:solidFill>
              </a:rPr>
              <a:t>MONTPELLIER TRAM BLUE LINE n°1</a:t>
            </a:r>
          </a:p>
        </p:txBody>
      </p:sp>
      <p:sp>
        <p:nvSpPr>
          <p:cNvPr id="11" name="ZoneTexte 10">
            <a:extLst>
              <a:ext uri="{FF2B5EF4-FFF2-40B4-BE49-F238E27FC236}">
                <a16:creationId xmlns:a16="http://schemas.microsoft.com/office/drawing/2014/main" id="{9078D5AB-33B9-470A-B2EA-8CA26C2BA7B7}"/>
              </a:ext>
            </a:extLst>
          </p:cNvPr>
          <p:cNvSpPr txBox="1"/>
          <p:nvPr/>
        </p:nvSpPr>
        <p:spPr>
          <a:xfrm>
            <a:off x="6096000" y="518499"/>
            <a:ext cx="4901150" cy="1815882"/>
          </a:xfrm>
          <a:prstGeom prst="rect">
            <a:avLst/>
          </a:prstGeom>
          <a:noFill/>
        </p:spPr>
        <p:txBody>
          <a:bodyPr wrap="none" rtlCol="0">
            <a:spAutoFit/>
          </a:bodyPr>
          <a:lstStyle/>
          <a:p>
            <a:r>
              <a:rPr lang="fr-FR" sz="1400" b="1" dirty="0" err="1">
                <a:solidFill>
                  <a:schemeClr val="bg1"/>
                </a:solidFill>
              </a:rPr>
              <a:t>From</a:t>
            </a:r>
            <a:r>
              <a:rPr lang="fr-FR" sz="1400" b="1" dirty="0">
                <a:solidFill>
                  <a:schemeClr val="bg1"/>
                </a:solidFill>
              </a:rPr>
              <a:t> the Hotels to OMA </a:t>
            </a:r>
            <a:r>
              <a:rPr lang="fr-FR" sz="1400" b="1" dirty="0" err="1">
                <a:solidFill>
                  <a:schemeClr val="bg1"/>
                </a:solidFill>
              </a:rPr>
              <a:t>TestFest</a:t>
            </a:r>
            <a:endParaRPr lang="fr-FR" sz="1400" b="1" dirty="0">
              <a:solidFill>
                <a:schemeClr val="bg1"/>
              </a:solidFill>
            </a:endParaRPr>
          </a:p>
          <a:p>
            <a:r>
              <a:rPr lang="fr-FR" sz="1400" dirty="0" err="1">
                <a:solidFill>
                  <a:schemeClr val="bg1"/>
                </a:solidFill>
              </a:rPr>
              <a:t>Take</a:t>
            </a:r>
            <a:r>
              <a:rPr lang="fr-FR" sz="1400" dirty="0">
                <a:solidFill>
                  <a:schemeClr val="bg1"/>
                </a:solidFill>
              </a:rPr>
              <a:t> Tram 1 (</a:t>
            </a:r>
            <a:r>
              <a:rPr lang="fr-FR" sz="1400" dirty="0" err="1">
                <a:solidFill>
                  <a:schemeClr val="bg1"/>
                </a:solidFill>
              </a:rPr>
              <a:t>blue</a:t>
            </a:r>
            <a:r>
              <a:rPr lang="fr-FR" sz="1400" dirty="0">
                <a:solidFill>
                  <a:schemeClr val="bg1"/>
                </a:solidFill>
              </a:rPr>
              <a:t> line) to </a:t>
            </a:r>
            <a:r>
              <a:rPr lang="fr-FR" sz="1400" dirty="0" err="1">
                <a:solidFill>
                  <a:schemeClr val="bg1"/>
                </a:solidFill>
              </a:rPr>
              <a:t>Odysseum</a:t>
            </a:r>
            <a:r>
              <a:rPr lang="fr-FR" sz="1400" dirty="0">
                <a:solidFill>
                  <a:schemeClr val="bg1"/>
                </a:solidFill>
              </a:rPr>
              <a:t>. </a:t>
            </a:r>
            <a:r>
              <a:rPr lang="fr-FR" sz="1400" dirty="0" err="1">
                <a:solidFill>
                  <a:schemeClr val="bg1"/>
                </a:solidFill>
              </a:rPr>
              <a:t>Exist</a:t>
            </a:r>
            <a:r>
              <a:rPr lang="fr-FR" sz="1400" dirty="0">
                <a:solidFill>
                  <a:schemeClr val="bg1"/>
                </a:solidFill>
              </a:rPr>
              <a:t> </a:t>
            </a:r>
            <a:r>
              <a:rPr lang="fr-FR" sz="1400" b="1" dirty="0">
                <a:solidFill>
                  <a:schemeClr val="bg2">
                    <a:lumMod val="60000"/>
                    <a:lumOff val="40000"/>
                  </a:schemeClr>
                </a:solidFill>
              </a:rPr>
              <a:t>last stop </a:t>
            </a:r>
            <a:r>
              <a:rPr lang="fr-FR" sz="1400" dirty="0">
                <a:solidFill>
                  <a:schemeClr val="bg1"/>
                </a:solidFill>
              </a:rPr>
              <a:t>(terminus)</a:t>
            </a:r>
          </a:p>
          <a:p>
            <a:endParaRPr lang="fr-FR" sz="1400" dirty="0">
              <a:solidFill>
                <a:schemeClr val="bg1"/>
              </a:solidFill>
            </a:endParaRPr>
          </a:p>
          <a:p>
            <a:r>
              <a:rPr lang="fr-FR" sz="1400" b="1" dirty="0" err="1">
                <a:solidFill>
                  <a:schemeClr val="bg1"/>
                </a:solidFill>
              </a:rPr>
              <a:t>From</a:t>
            </a:r>
            <a:r>
              <a:rPr lang="fr-FR" sz="1400" b="1" dirty="0">
                <a:solidFill>
                  <a:schemeClr val="bg1"/>
                </a:solidFill>
              </a:rPr>
              <a:t> OMA </a:t>
            </a:r>
            <a:r>
              <a:rPr lang="fr-FR" sz="1400" b="1" dirty="0" err="1">
                <a:solidFill>
                  <a:schemeClr val="bg1"/>
                </a:solidFill>
              </a:rPr>
              <a:t>TestFest</a:t>
            </a:r>
            <a:r>
              <a:rPr lang="fr-FR" sz="1400" b="1" dirty="0">
                <a:solidFill>
                  <a:schemeClr val="bg1"/>
                </a:solidFill>
              </a:rPr>
              <a:t> to the Hotels</a:t>
            </a:r>
          </a:p>
          <a:p>
            <a:r>
              <a:rPr lang="fr-FR" sz="1400" dirty="0" err="1">
                <a:solidFill>
                  <a:schemeClr val="bg1"/>
                </a:solidFill>
              </a:rPr>
              <a:t>Take</a:t>
            </a:r>
            <a:r>
              <a:rPr lang="fr-FR" sz="1400" dirty="0">
                <a:solidFill>
                  <a:schemeClr val="bg1"/>
                </a:solidFill>
              </a:rPr>
              <a:t> Tram 1 (</a:t>
            </a:r>
            <a:r>
              <a:rPr lang="fr-FR" sz="1400" dirty="0" err="1">
                <a:solidFill>
                  <a:schemeClr val="bg1"/>
                </a:solidFill>
              </a:rPr>
              <a:t>blue</a:t>
            </a:r>
            <a:r>
              <a:rPr lang="fr-FR" sz="1400" dirty="0">
                <a:solidFill>
                  <a:schemeClr val="bg1"/>
                </a:solidFill>
              </a:rPr>
              <a:t> line) to Mosson and exit stations:</a:t>
            </a:r>
          </a:p>
          <a:p>
            <a:r>
              <a:rPr lang="fr-FR" sz="1400" b="1" dirty="0" err="1">
                <a:solidFill>
                  <a:schemeClr val="bg2">
                    <a:lumMod val="60000"/>
                    <a:lumOff val="40000"/>
                  </a:schemeClr>
                </a:solidFill>
              </a:rPr>
              <a:t>Moulares</a:t>
            </a:r>
            <a:r>
              <a:rPr lang="fr-FR" sz="1400" b="1" dirty="0">
                <a:solidFill>
                  <a:schemeClr val="bg2">
                    <a:lumMod val="60000"/>
                    <a:lumOff val="40000"/>
                  </a:schemeClr>
                </a:solidFill>
              </a:rPr>
              <a:t> </a:t>
            </a:r>
            <a:r>
              <a:rPr lang="fr-FR" sz="1400" dirty="0">
                <a:solidFill>
                  <a:schemeClr val="bg1"/>
                </a:solidFill>
              </a:rPr>
              <a:t>for the </a:t>
            </a:r>
            <a:r>
              <a:rPr lang="fr-FR" sz="1400" dirty="0" err="1">
                <a:solidFill>
                  <a:schemeClr val="bg1"/>
                </a:solidFill>
              </a:rPr>
              <a:t>Courtyard</a:t>
            </a:r>
            <a:r>
              <a:rPr lang="fr-FR" sz="1400" dirty="0">
                <a:solidFill>
                  <a:schemeClr val="bg1"/>
                </a:solidFill>
              </a:rPr>
              <a:t> by Marriott</a:t>
            </a:r>
          </a:p>
          <a:p>
            <a:r>
              <a:rPr lang="fr-FR" sz="1400" b="1" dirty="0">
                <a:solidFill>
                  <a:schemeClr val="bg2">
                    <a:lumMod val="60000"/>
                    <a:lumOff val="40000"/>
                  </a:schemeClr>
                </a:solidFill>
              </a:rPr>
              <a:t>Léon Blum </a:t>
            </a:r>
            <a:r>
              <a:rPr lang="fr-FR" sz="1400" dirty="0">
                <a:solidFill>
                  <a:schemeClr val="bg1"/>
                </a:solidFill>
              </a:rPr>
              <a:t>for Mercure Antigone and Novotel Suites</a:t>
            </a:r>
          </a:p>
          <a:p>
            <a:r>
              <a:rPr lang="fr-FR" sz="1400" b="1" dirty="0">
                <a:solidFill>
                  <a:schemeClr val="bg2">
                    <a:lumMod val="60000"/>
                    <a:lumOff val="40000"/>
                  </a:schemeClr>
                </a:solidFill>
              </a:rPr>
              <a:t>Du Guesclin </a:t>
            </a:r>
            <a:r>
              <a:rPr lang="fr-FR" sz="1400" dirty="0">
                <a:solidFill>
                  <a:schemeClr val="bg1"/>
                </a:solidFill>
              </a:rPr>
              <a:t>for Mercure Comédie, Pullman and Ibis Centre Hôtel </a:t>
            </a:r>
          </a:p>
        </p:txBody>
      </p:sp>
      <p:pic>
        <p:nvPicPr>
          <p:cNvPr id="21" name="Image 20">
            <a:extLst>
              <a:ext uri="{FF2B5EF4-FFF2-40B4-BE49-F238E27FC236}">
                <a16:creationId xmlns:a16="http://schemas.microsoft.com/office/drawing/2014/main" id="{B0F1FFF3-961E-4F2A-8157-DD44442628F5}"/>
              </a:ext>
            </a:extLst>
          </p:cNvPr>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042360" y="2883104"/>
            <a:ext cx="361294" cy="228806"/>
          </a:xfrm>
          <a:prstGeom prst="rect">
            <a:avLst/>
          </a:prstGeom>
        </p:spPr>
      </p:pic>
      <p:pic>
        <p:nvPicPr>
          <p:cNvPr id="22" name="Image 21">
            <a:extLst>
              <a:ext uri="{FF2B5EF4-FFF2-40B4-BE49-F238E27FC236}">
                <a16:creationId xmlns:a16="http://schemas.microsoft.com/office/drawing/2014/main" id="{8E7D6F4E-F011-4927-B509-D7C3B0474EF6}"/>
              </a:ext>
            </a:extLst>
          </p:cNvPr>
          <p:cNvPicPr>
            <a:picLocks noChangeAspect="1"/>
          </p:cNvPicPr>
          <p:nvPr/>
        </p:nvPicPr>
        <p:blipFill>
          <a:blip r:embed="rId5"/>
          <a:stretch>
            <a:fillRect/>
          </a:stretch>
        </p:blipFill>
        <p:spPr>
          <a:xfrm>
            <a:off x="6488470" y="4720685"/>
            <a:ext cx="164210" cy="229815"/>
          </a:xfrm>
          <a:prstGeom prst="rect">
            <a:avLst/>
          </a:prstGeom>
        </p:spPr>
      </p:pic>
      <p:sp>
        <p:nvSpPr>
          <p:cNvPr id="16" name="ZoneTexte 15">
            <a:extLst>
              <a:ext uri="{FF2B5EF4-FFF2-40B4-BE49-F238E27FC236}">
                <a16:creationId xmlns:a16="http://schemas.microsoft.com/office/drawing/2014/main" id="{742BA78F-36E9-411D-B268-EBC99DAF010F}"/>
              </a:ext>
            </a:extLst>
          </p:cNvPr>
          <p:cNvSpPr txBox="1"/>
          <p:nvPr/>
        </p:nvSpPr>
        <p:spPr>
          <a:xfrm>
            <a:off x="4539589" y="3891796"/>
            <a:ext cx="1445456" cy="430887"/>
          </a:xfrm>
          <a:prstGeom prst="rect">
            <a:avLst/>
          </a:prstGeom>
          <a:noFill/>
          <a:ln w="25400">
            <a:solidFill>
              <a:srgbClr val="FF0000"/>
            </a:solidFill>
          </a:ln>
        </p:spPr>
        <p:txBody>
          <a:bodyPr wrap="square" rtlCol="0">
            <a:spAutoFit/>
          </a:bodyPr>
          <a:lstStyle/>
          <a:p>
            <a:r>
              <a:rPr lang="fr-FR" sz="1100" b="1" dirty="0">
                <a:solidFill>
                  <a:srgbClr val="FF0000"/>
                </a:solidFill>
              </a:rPr>
              <a:t>Mercure Antigone &amp; Novotel Suites</a:t>
            </a:r>
          </a:p>
        </p:txBody>
      </p:sp>
      <p:cxnSp>
        <p:nvCxnSpPr>
          <p:cNvPr id="17" name="Connecteur droit avec flèche 16">
            <a:extLst>
              <a:ext uri="{FF2B5EF4-FFF2-40B4-BE49-F238E27FC236}">
                <a16:creationId xmlns:a16="http://schemas.microsoft.com/office/drawing/2014/main" id="{F7B1C03F-ECDC-49A3-809A-64A349BFDCDD}"/>
              </a:ext>
            </a:extLst>
          </p:cNvPr>
          <p:cNvCxnSpPr>
            <a:cxnSpLocks/>
          </p:cNvCxnSpPr>
          <p:nvPr/>
        </p:nvCxnSpPr>
        <p:spPr>
          <a:xfrm flipH="1">
            <a:off x="3763926" y="4022601"/>
            <a:ext cx="775663"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0" name="Image 19">
            <a:extLst>
              <a:ext uri="{FF2B5EF4-FFF2-40B4-BE49-F238E27FC236}">
                <a16:creationId xmlns:a16="http://schemas.microsoft.com/office/drawing/2014/main" id="{443AAFAC-FD3A-4107-AF2F-82839BA14273}"/>
              </a:ext>
            </a:extLst>
          </p:cNvPr>
          <p:cNvPicPr>
            <a:picLocks noChangeAspect="1"/>
          </p:cNvPicPr>
          <p:nvPr/>
        </p:nvPicPr>
        <p:blipFill>
          <a:blip r:embed="rId5"/>
          <a:stretch>
            <a:fillRect/>
          </a:stretch>
        </p:blipFill>
        <p:spPr>
          <a:xfrm>
            <a:off x="4323638" y="3678286"/>
            <a:ext cx="164210" cy="229815"/>
          </a:xfrm>
          <a:prstGeom prst="rect">
            <a:avLst/>
          </a:prstGeom>
        </p:spPr>
      </p:pic>
      <p:pic>
        <p:nvPicPr>
          <p:cNvPr id="24" name="Image 23">
            <a:extLst>
              <a:ext uri="{FF2B5EF4-FFF2-40B4-BE49-F238E27FC236}">
                <a16:creationId xmlns:a16="http://schemas.microsoft.com/office/drawing/2014/main" id="{DE280348-A2E3-4481-9275-383842034ADD}"/>
              </a:ext>
            </a:extLst>
          </p:cNvPr>
          <p:cNvPicPr>
            <a:picLocks noChangeAspect="1"/>
          </p:cNvPicPr>
          <p:nvPr/>
        </p:nvPicPr>
        <p:blipFill>
          <a:blip r:embed="rId5"/>
          <a:stretch>
            <a:fillRect/>
          </a:stretch>
        </p:blipFill>
        <p:spPr>
          <a:xfrm>
            <a:off x="4037343" y="3757985"/>
            <a:ext cx="164210" cy="229815"/>
          </a:xfrm>
          <a:prstGeom prst="rect">
            <a:avLst/>
          </a:prstGeom>
        </p:spPr>
      </p:pic>
      <p:sp>
        <p:nvSpPr>
          <p:cNvPr id="25" name="ZoneTexte 24">
            <a:extLst>
              <a:ext uri="{FF2B5EF4-FFF2-40B4-BE49-F238E27FC236}">
                <a16:creationId xmlns:a16="http://schemas.microsoft.com/office/drawing/2014/main" id="{6C52FE3D-1E05-434B-BCF3-0CF77C179987}"/>
              </a:ext>
            </a:extLst>
          </p:cNvPr>
          <p:cNvSpPr txBox="1"/>
          <p:nvPr/>
        </p:nvSpPr>
        <p:spPr>
          <a:xfrm>
            <a:off x="9883869" y="5155905"/>
            <a:ext cx="2191863" cy="646331"/>
          </a:xfrm>
          <a:prstGeom prst="rect">
            <a:avLst/>
          </a:prstGeom>
          <a:noFill/>
        </p:spPr>
        <p:txBody>
          <a:bodyPr wrap="square" rtlCol="0">
            <a:spAutoFit/>
          </a:bodyPr>
          <a:lstStyle/>
          <a:p>
            <a:r>
              <a:rPr lang="fr-FR" b="1" dirty="0">
                <a:solidFill>
                  <a:schemeClr val="bg1"/>
                </a:solidFill>
              </a:rPr>
              <a:t>Village by CA </a:t>
            </a:r>
          </a:p>
          <a:p>
            <a:r>
              <a:rPr lang="fr-FR" b="1" dirty="0">
                <a:solidFill>
                  <a:schemeClr val="bg1"/>
                </a:solidFill>
              </a:rPr>
              <a:t>OMA </a:t>
            </a:r>
            <a:r>
              <a:rPr lang="fr-FR" b="1" dirty="0" err="1">
                <a:solidFill>
                  <a:schemeClr val="bg1"/>
                </a:solidFill>
              </a:rPr>
              <a:t>TestFest</a:t>
            </a:r>
            <a:endParaRPr lang="fr-FR" b="1" dirty="0">
              <a:solidFill>
                <a:schemeClr val="bg1"/>
              </a:solidFill>
            </a:endParaRPr>
          </a:p>
        </p:txBody>
      </p:sp>
      <p:sp>
        <p:nvSpPr>
          <p:cNvPr id="26" name="Étoile : 6 branches 25">
            <a:extLst>
              <a:ext uri="{FF2B5EF4-FFF2-40B4-BE49-F238E27FC236}">
                <a16:creationId xmlns:a16="http://schemas.microsoft.com/office/drawing/2014/main" id="{72765229-AADF-4E38-9720-80C5C70F581E}"/>
              </a:ext>
            </a:extLst>
          </p:cNvPr>
          <p:cNvSpPr/>
          <p:nvPr/>
        </p:nvSpPr>
        <p:spPr>
          <a:xfrm>
            <a:off x="9650642" y="5268481"/>
            <a:ext cx="233227" cy="315566"/>
          </a:xfrm>
          <a:prstGeom prst="star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27" name="Objet 26">
            <a:extLst>
              <a:ext uri="{FF2B5EF4-FFF2-40B4-BE49-F238E27FC236}">
                <a16:creationId xmlns:a16="http://schemas.microsoft.com/office/drawing/2014/main" id="{607B6840-6CD5-4DB9-B64E-178E0ED2BADC}"/>
              </a:ext>
            </a:extLst>
          </p:cNvPr>
          <p:cNvGraphicFramePr>
            <a:graphicFrameLocks noChangeAspect="1"/>
          </p:cNvGraphicFramePr>
          <p:nvPr>
            <p:extLst>
              <p:ext uri="{D42A27DB-BD31-4B8C-83A1-F6EECF244321}">
                <p14:modId xmlns:p14="http://schemas.microsoft.com/office/powerpoint/2010/main" val="3967716812"/>
              </p:ext>
            </p:extLst>
          </p:nvPr>
        </p:nvGraphicFramePr>
        <p:xfrm>
          <a:off x="8996974" y="3793193"/>
          <a:ext cx="2456065" cy="1429176"/>
        </p:xfrm>
        <a:graphic>
          <a:graphicData uri="http://schemas.openxmlformats.org/presentationml/2006/ole">
            <mc:AlternateContent xmlns:mc="http://schemas.openxmlformats.org/markup-compatibility/2006">
              <mc:Choice xmlns:v="urn:schemas-microsoft-com:vml" Requires="v">
                <p:oleObj spid="_x0000_s2055" name="Image bitmap" r:id="rId8" imgW="11049120" imgH="6429240" progId="Paint.Picture">
                  <p:embed/>
                </p:oleObj>
              </mc:Choice>
              <mc:Fallback>
                <p:oleObj name="Image bitmap" r:id="rId8" imgW="11049120" imgH="6429240" progId="Paint.Picture">
                  <p:embed/>
                  <p:pic>
                    <p:nvPicPr>
                      <p:cNvPr id="6" name="Objet 5">
                        <a:extLst>
                          <a:ext uri="{FF2B5EF4-FFF2-40B4-BE49-F238E27FC236}">
                            <a16:creationId xmlns:a16="http://schemas.microsoft.com/office/drawing/2014/main" id="{B81244BC-CA66-4562-AF7A-7763B7181D6B}"/>
                          </a:ext>
                        </a:extLst>
                      </p:cNvPr>
                      <p:cNvPicPr/>
                      <p:nvPr/>
                    </p:nvPicPr>
                    <p:blipFill>
                      <a:blip r:embed="rId9"/>
                      <a:stretch>
                        <a:fillRect/>
                      </a:stretch>
                    </p:blipFill>
                    <p:spPr>
                      <a:xfrm>
                        <a:off x="8996974" y="3793193"/>
                        <a:ext cx="2456065" cy="1429176"/>
                      </a:xfrm>
                      <a:prstGeom prst="rect">
                        <a:avLst/>
                      </a:prstGeom>
                    </p:spPr>
                  </p:pic>
                </p:oleObj>
              </mc:Fallback>
            </mc:AlternateContent>
          </a:graphicData>
        </a:graphic>
      </p:graphicFrame>
    </p:spTree>
    <p:extLst>
      <p:ext uri="{BB962C8B-B14F-4D97-AF65-F5344CB8AC3E}">
        <p14:creationId xmlns:p14="http://schemas.microsoft.com/office/powerpoint/2010/main" val="38604193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9652125-74DA-4B9B-A122-770100E3BFF3}"/>
              </a:ext>
            </a:extLst>
          </p:cNvPr>
          <p:cNvPicPr>
            <a:picLocks noChangeAspect="1"/>
          </p:cNvPicPr>
          <p:nvPr/>
        </p:nvPicPr>
        <p:blipFill>
          <a:blip r:embed="rId2"/>
          <a:stretch>
            <a:fillRect/>
          </a:stretch>
        </p:blipFill>
        <p:spPr>
          <a:xfrm>
            <a:off x="2347912" y="1752600"/>
            <a:ext cx="7496175" cy="3352800"/>
          </a:xfrm>
          <a:prstGeom prst="rect">
            <a:avLst/>
          </a:prstGeom>
        </p:spPr>
      </p:pic>
      <p:sp>
        <p:nvSpPr>
          <p:cNvPr id="5" name="ZoneTexte 4">
            <a:extLst>
              <a:ext uri="{FF2B5EF4-FFF2-40B4-BE49-F238E27FC236}">
                <a16:creationId xmlns:a16="http://schemas.microsoft.com/office/drawing/2014/main" id="{178EBD95-20B2-4B89-A97A-E804C64DB68E}"/>
              </a:ext>
            </a:extLst>
          </p:cNvPr>
          <p:cNvSpPr txBox="1"/>
          <p:nvPr/>
        </p:nvSpPr>
        <p:spPr>
          <a:xfrm>
            <a:off x="2976736" y="950919"/>
            <a:ext cx="6698885" cy="369332"/>
          </a:xfrm>
          <a:prstGeom prst="rect">
            <a:avLst/>
          </a:prstGeom>
          <a:noFill/>
        </p:spPr>
        <p:txBody>
          <a:bodyPr wrap="none" rtlCol="0">
            <a:spAutoFit/>
          </a:bodyPr>
          <a:lstStyle/>
          <a:p>
            <a:r>
              <a:rPr lang="fr-FR" b="1" dirty="0">
                <a:solidFill>
                  <a:schemeClr val="bg2">
                    <a:lumMod val="60000"/>
                    <a:lumOff val="40000"/>
                  </a:schemeClr>
                </a:solidFill>
              </a:rPr>
              <a:t>TRAM STATION ODYSSEUM TO OMA TESTFEST SITE (Village by CA)</a:t>
            </a:r>
          </a:p>
        </p:txBody>
      </p:sp>
      <p:sp>
        <p:nvSpPr>
          <p:cNvPr id="6" name="ZoneTexte 5">
            <a:extLst>
              <a:ext uri="{FF2B5EF4-FFF2-40B4-BE49-F238E27FC236}">
                <a16:creationId xmlns:a16="http://schemas.microsoft.com/office/drawing/2014/main" id="{32E7D078-0FF3-47F5-B1E0-1AFBA48D602D}"/>
              </a:ext>
            </a:extLst>
          </p:cNvPr>
          <p:cNvSpPr txBox="1"/>
          <p:nvPr/>
        </p:nvSpPr>
        <p:spPr>
          <a:xfrm>
            <a:off x="4720484" y="1320251"/>
            <a:ext cx="2929007" cy="369332"/>
          </a:xfrm>
          <a:prstGeom prst="rect">
            <a:avLst/>
          </a:prstGeom>
          <a:noFill/>
        </p:spPr>
        <p:txBody>
          <a:bodyPr wrap="none" rtlCol="0">
            <a:spAutoFit/>
          </a:bodyPr>
          <a:lstStyle/>
          <a:p>
            <a:r>
              <a:rPr lang="fr-FR" b="1" dirty="0">
                <a:solidFill>
                  <a:schemeClr val="bg1"/>
                </a:solidFill>
              </a:rPr>
              <a:t>300 </a:t>
            </a:r>
            <a:r>
              <a:rPr lang="fr-FR" b="1" dirty="0" err="1">
                <a:solidFill>
                  <a:schemeClr val="bg1"/>
                </a:solidFill>
              </a:rPr>
              <a:t>meters</a:t>
            </a:r>
            <a:r>
              <a:rPr lang="fr-FR" b="1" dirty="0">
                <a:solidFill>
                  <a:schemeClr val="bg1"/>
                </a:solidFill>
              </a:rPr>
              <a:t> </a:t>
            </a:r>
            <a:r>
              <a:rPr lang="fr-FR" b="1" dirty="0" err="1">
                <a:solidFill>
                  <a:schemeClr val="bg1"/>
                </a:solidFill>
              </a:rPr>
              <a:t>walking</a:t>
            </a:r>
            <a:r>
              <a:rPr lang="fr-FR" b="1" dirty="0">
                <a:solidFill>
                  <a:schemeClr val="bg1"/>
                </a:solidFill>
              </a:rPr>
              <a:t> distance</a:t>
            </a:r>
          </a:p>
        </p:txBody>
      </p:sp>
      <p:sp>
        <p:nvSpPr>
          <p:cNvPr id="7" name="ZoneTexte 6">
            <a:extLst>
              <a:ext uri="{FF2B5EF4-FFF2-40B4-BE49-F238E27FC236}">
                <a16:creationId xmlns:a16="http://schemas.microsoft.com/office/drawing/2014/main" id="{2BC46517-C24A-4AF5-B1F6-FC224445DB6F}"/>
              </a:ext>
            </a:extLst>
          </p:cNvPr>
          <p:cNvSpPr txBox="1"/>
          <p:nvPr/>
        </p:nvSpPr>
        <p:spPr>
          <a:xfrm>
            <a:off x="4851459" y="5306916"/>
            <a:ext cx="2489079" cy="1200329"/>
          </a:xfrm>
          <a:prstGeom prst="rect">
            <a:avLst/>
          </a:prstGeom>
          <a:noFill/>
        </p:spPr>
        <p:txBody>
          <a:bodyPr wrap="none" rtlCol="0">
            <a:spAutoFit/>
          </a:bodyPr>
          <a:lstStyle/>
          <a:p>
            <a:pPr lvl="0" algn="ctr">
              <a:defRPr/>
            </a:pPr>
            <a:r>
              <a:rPr lang="en-US" dirty="0">
                <a:solidFill>
                  <a:schemeClr val="bg1"/>
                </a:solidFill>
              </a:rPr>
              <a:t>Village by CA </a:t>
            </a:r>
          </a:p>
          <a:p>
            <a:pPr lvl="0" algn="ctr">
              <a:defRPr/>
            </a:pPr>
            <a:r>
              <a:rPr lang="fr-FR" dirty="0">
                <a:solidFill>
                  <a:schemeClr val="bg1"/>
                </a:solidFill>
              </a:rPr>
              <a:t>621 Rue Georges Méliès</a:t>
            </a:r>
          </a:p>
          <a:p>
            <a:pPr lvl="0" algn="ctr">
              <a:defRPr/>
            </a:pPr>
            <a:r>
              <a:rPr lang="fr-FR" dirty="0">
                <a:solidFill>
                  <a:schemeClr val="bg1"/>
                </a:solidFill>
              </a:rPr>
              <a:t>34000 Montpellier</a:t>
            </a:r>
            <a:endParaRPr lang="en-US" sz="1500" dirty="0">
              <a:solidFill>
                <a:schemeClr val="bg1"/>
              </a:solidFill>
              <a:latin typeface="Agency FB" panose="020B0503020202020204" pitchFamily="34" charset="0"/>
            </a:endParaRPr>
          </a:p>
          <a:p>
            <a:endParaRPr lang="fr-FR" dirty="0"/>
          </a:p>
        </p:txBody>
      </p:sp>
    </p:spTree>
    <p:extLst>
      <p:ext uri="{BB962C8B-B14F-4D97-AF65-F5344CB8AC3E}">
        <p14:creationId xmlns:p14="http://schemas.microsoft.com/office/powerpoint/2010/main" val="10533091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0D452A-996C-4AAD-B8E6-9262FA86F95E}"/>
              </a:ext>
            </a:extLst>
          </p:cNvPr>
          <p:cNvSpPr>
            <a:spLocks noGrp="1"/>
          </p:cNvSpPr>
          <p:nvPr>
            <p:ph type="title"/>
          </p:nvPr>
        </p:nvSpPr>
        <p:spPr>
          <a:xfrm>
            <a:off x="1143001" y="305373"/>
            <a:ext cx="9905998" cy="1071956"/>
          </a:xfrm>
        </p:spPr>
        <p:txBody>
          <a:bodyPr>
            <a:normAutofit fontScale="90000"/>
          </a:bodyPr>
          <a:lstStyle/>
          <a:p>
            <a:pPr lvl="0" algn="ctr">
              <a:lnSpc>
                <a:spcPct val="100000"/>
              </a:lnSpc>
              <a:spcBef>
                <a:spcPts val="0"/>
              </a:spcBef>
              <a:defRPr/>
            </a:pPr>
            <a:br>
              <a:rPr lang="fr-FR" dirty="0">
                <a:solidFill>
                  <a:schemeClr val="bg1"/>
                </a:solidFill>
              </a:rPr>
            </a:br>
            <a:r>
              <a:rPr lang="fr-FR" dirty="0">
                <a:solidFill>
                  <a:schemeClr val="bg1"/>
                </a:solidFill>
              </a:rPr>
              <a:t>OMA </a:t>
            </a:r>
            <a:r>
              <a:rPr lang="fr-FR" dirty="0" err="1">
                <a:solidFill>
                  <a:schemeClr val="bg1"/>
                </a:solidFill>
              </a:rPr>
              <a:t>TeStFest</a:t>
            </a:r>
            <a:r>
              <a:rPr lang="fr-FR" dirty="0">
                <a:solidFill>
                  <a:schemeClr val="bg1"/>
                </a:solidFill>
              </a:rPr>
              <a:t> </a:t>
            </a:r>
            <a:r>
              <a:rPr lang="fr-FR" dirty="0" err="1">
                <a:solidFill>
                  <a:schemeClr val="bg1"/>
                </a:solidFill>
              </a:rPr>
              <a:t>montpellier</a:t>
            </a:r>
            <a:br>
              <a:rPr lang="fr-FR" dirty="0">
                <a:solidFill>
                  <a:schemeClr val="bg1"/>
                </a:solidFill>
              </a:rPr>
            </a:br>
            <a:endParaRPr lang="fr-FR" dirty="0">
              <a:solidFill>
                <a:schemeClr val="bg1"/>
              </a:solidFill>
            </a:endParaRPr>
          </a:p>
        </p:txBody>
      </p:sp>
      <p:pic>
        <p:nvPicPr>
          <p:cNvPr id="4" name="Image 3">
            <a:extLst>
              <a:ext uri="{FF2B5EF4-FFF2-40B4-BE49-F238E27FC236}">
                <a16:creationId xmlns:a16="http://schemas.microsoft.com/office/drawing/2014/main" id="{E823B5CD-BA73-4885-8AB9-A5882094B261}"/>
              </a:ext>
            </a:extLst>
          </p:cNvPr>
          <p:cNvPicPr>
            <a:picLocks noChangeAspect="1"/>
          </p:cNvPicPr>
          <p:nvPr/>
        </p:nvPicPr>
        <p:blipFill>
          <a:blip r:embed="rId3"/>
          <a:stretch>
            <a:fillRect/>
          </a:stretch>
        </p:blipFill>
        <p:spPr>
          <a:xfrm>
            <a:off x="372277" y="2577658"/>
            <a:ext cx="6706617" cy="3661824"/>
          </a:xfrm>
          <a:prstGeom prst="rect">
            <a:avLst/>
          </a:prstGeom>
        </p:spPr>
      </p:pic>
      <p:pic>
        <p:nvPicPr>
          <p:cNvPr id="6" name="Image 5">
            <a:extLst>
              <a:ext uri="{FF2B5EF4-FFF2-40B4-BE49-F238E27FC236}">
                <a16:creationId xmlns:a16="http://schemas.microsoft.com/office/drawing/2014/main" id="{ACD3577E-367D-4E83-AAD1-D346BB1925C6}"/>
              </a:ext>
            </a:extLst>
          </p:cNvPr>
          <p:cNvPicPr>
            <a:picLocks noChangeAspect="1"/>
          </p:cNvPicPr>
          <p:nvPr/>
        </p:nvPicPr>
        <p:blipFill>
          <a:blip r:embed="rId4"/>
          <a:stretch>
            <a:fillRect/>
          </a:stretch>
        </p:blipFill>
        <p:spPr>
          <a:xfrm>
            <a:off x="7202185" y="1770946"/>
            <a:ext cx="4863126" cy="2462007"/>
          </a:xfrm>
          <a:prstGeom prst="rect">
            <a:avLst/>
          </a:prstGeom>
        </p:spPr>
      </p:pic>
      <p:pic>
        <p:nvPicPr>
          <p:cNvPr id="7" name="Image 6">
            <a:extLst>
              <a:ext uri="{FF2B5EF4-FFF2-40B4-BE49-F238E27FC236}">
                <a16:creationId xmlns:a16="http://schemas.microsoft.com/office/drawing/2014/main" id="{86F95F64-710F-415A-9A9B-31A756D7E58D}"/>
              </a:ext>
            </a:extLst>
          </p:cNvPr>
          <p:cNvPicPr>
            <a:picLocks noChangeAspect="1"/>
          </p:cNvPicPr>
          <p:nvPr/>
        </p:nvPicPr>
        <p:blipFill>
          <a:blip r:embed="rId5"/>
          <a:stretch>
            <a:fillRect/>
          </a:stretch>
        </p:blipFill>
        <p:spPr>
          <a:xfrm>
            <a:off x="7326806" y="4507384"/>
            <a:ext cx="4492917" cy="2037254"/>
          </a:xfrm>
          <a:prstGeom prst="rect">
            <a:avLst/>
          </a:prstGeom>
        </p:spPr>
      </p:pic>
      <p:sp>
        <p:nvSpPr>
          <p:cNvPr id="8" name="ZoneTexte 7">
            <a:extLst>
              <a:ext uri="{FF2B5EF4-FFF2-40B4-BE49-F238E27FC236}">
                <a16:creationId xmlns:a16="http://schemas.microsoft.com/office/drawing/2014/main" id="{7799C8A7-BDDD-48FC-A311-2DC93F025E6B}"/>
              </a:ext>
            </a:extLst>
          </p:cNvPr>
          <p:cNvSpPr txBox="1"/>
          <p:nvPr/>
        </p:nvSpPr>
        <p:spPr>
          <a:xfrm>
            <a:off x="372277" y="1377329"/>
            <a:ext cx="2489079" cy="1200329"/>
          </a:xfrm>
          <a:prstGeom prst="rect">
            <a:avLst/>
          </a:prstGeom>
          <a:noFill/>
        </p:spPr>
        <p:txBody>
          <a:bodyPr wrap="none" rtlCol="0">
            <a:spAutoFit/>
          </a:bodyPr>
          <a:lstStyle/>
          <a:p>
            <a:pPr lvl="0" algn="ctr">
              <a:defRPr/>
            </a:pPr>
            <a:r>
              <a:rPr lang="en-US" dirty="0">
                <a:solidFill>
                  <a:schemeClr val="bg1"/>
                </a:solidFill>
              </a:rPr>
              <a:t>Village by CA </a:t>
            </a:r>
          </a:p>
          <a:p>
            <a:pPr lvl="0" algn="ctr">
              <a:defRPr/>
            </a:pPr>
            <a:r>
              <a:rPr lang="fr-FR" dirty="0">
                <a:solidFill>
                  <a:schemeClr val="bg1"/>
                </a:solidFill>
              </a:rPr>
              <a:t>621 Rue Georges Méliès</a:t>
            </a:r>
          </a:p>
          <a:p>
            <a:pPr lvl="0" algn="ctr">
              <a:defRPr/>
            </a:pPr>
            <a:r>
              <a:rPr lang="fr-FR" dirty="0">
                <a:solidFill>
                  <a:schemeClr val="bg1"/>
                </a:solidFill>
              </a:rPr>
              <a:t>34000 Montpellier</a:t>
            </a:r>
            <a:endParaRPr lang="en-US" sz="1500" dirty="0">
              <a:solidFill>
                <a:schemeClr val="bg1"/>
              </a:solidFill>
              <a:latin typeface="Agency FB" panose="020B0503020202020204" pitchFamily="34" charset="0"/>
            </a:endParaRPr>
          </a:p>
          <a:p>
            <a:endParaRPr lang="fr-FR" dirty="0"/>
          </a:p>
        </p:txBody>
      </p:sp>
    </p:spTree>
    <p:extLst>
      <p:ext uri="{BB962C8B-B14F-4D97-AF65-F5344CB8AC3E}">
        <p14:creationId xmlns:p14="http://schemas.microsoft.com/office/powerpoint/2010/main" val="40558391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p:cNvSpPr/>
          <p:nvPr/>
        </p:nvSpPr>
        <p:spPr>
          <a:xfrm>
            <a:off x="8234797" y="2915779"/>
            <a:ext cx="2381742" cy="369332"/>
          </a:xfrm>
          <a:prstGeom prst="rect">
            <a:avLst/>
          </a:prstGeom>
        </p:spPr>
        <p:txBody>
          <a:bodyPr wrap="none">
            <a:spAutoFit/>
          </a:bodyPr>
          <a:lstStyle/>
          <a:p>
            <a:pPr algn="r">
              <a:lnSpc>
                <a:spcPct val="100000"/>
              </a:lnSpc>
            </a:pPr>
            <a:r>
              <a:rPr lang="en-US" dirty="0"/>
              <a:t>http://www.ioterop.com</a:t>
            </a:r>
          </a:p>
        </p:txBody>
      </p:sp>
      <p:cxnSp>
        <p:nvCxnSpPr>
          <p:cNvPr id="51" name="Connecteur droit 50"/>
          <p:cNvCxnSpPr/>
          <p:nvPr/>
        </p:nvCxnSpPr>
        <p:spPr>
          <a:xfrm>
            <a:off x="4055062" y="3146612"/>
            <a:ext cx="403411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5130405" y="2684946"/>
            <a:ext cx="2289601" cy="461665"/>
          </a:xfrm>
          <a:prstGeom prst="rect">
            <a:avLst/>
          </a:prstGeom>
        </p:spPr>
        <p:txBody>
          <a:bodyPr wrap="none">
            <a:spAutoFit/>
          </a:bodyPr>
          <a:lstStyle/>
          <a:p>
            <a:pPr algn="r">
              <a:lnSpc>
                <a:spcPct val="100000"/>
              </a:lnSpc>
            </a:pPr>
            <a:r>
              <a:rPr lang="en-US" sz="2400" dirty="0"/>
              <a:t>We look forward</a:t>
            </a:r>
          </a:p>
        </p:txBody>
      </p:sp>
      <p:sp>
        <p:nvSpPr>
          <p:cNvPr id="9" name="Rectangle 8"/>
          <p:cNvSpPr/>
          <p:nvPr/>
        </p:nvSpPr>
        <p:spPr>
          <a:xfrm>
            <a:off x="5318757" y="3100444"/>
            <a:ext cx="1912896" cy="461665"/>
          </a:xfrm>
          <a:prstGeom prst="rect">
            <a:avLst/>
          </a:prstGeom>
        </p:spPr>
        <p:txBody>
          <a:bodyPr wrap="none">
            <a:spAutoFit/>
          </a:bodyPr>
          <a:lstStyle/>
          <a:p>
            <a:pPr algn="r">
              <a:lnSpc>
                <a:spcPct val="100000"/>
              </a:lnSpc>
            </a:pPr>
            <a:r>
              <a:rPr lang="en-US" sz="2400" b="1" dirty="0"/>
              <a:t>to seeing you</a:t>
            </a:r>
          </a:p>
        </p:txBody>
      </p:sp>
      <p:pic>
        <p:nvPicPr>
          <p:cNvPr id="7" name="Image 6">
            <a:hlinkClick r:id="" action="ppaction://noaction"/>
            <a:extLst>
              <a:ext uri="{FF2B5EF4-FFF2-40B4-BE49-F238E27FC236}">
                <a16:creationId xmlns:a16="http://schemas.microsoft.com/office/drawing/2014/main" id="{59245B5B-9BE0-4CCC-AB18-5BB3A48560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3574" y="2454026"/>
            <a:ext cx="2041448" cy="1292837"/>
          </a:xfrm>
          <a:prstGeom prst="rect">
            <a:avLst/>
          </a:prstGeom>
        </p:spPr>
      </p:pic>
    </p:spTree>
    <p:extLst>
      <p:ext uri="{BB962C8B-B14F-4D97-AF65-F5344CB8AC3E}">
        <p14:creationId xmlns:p14="http://schemas.microsoft.com/office/powerpoint/2010/main" val="3230459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1_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2142BF77FBCD949AAB9A59C5A9DBC6D" ma:contentTypeVersion="8" ma:contentTypeDescription="Create a new document." ma:contentTypeScope="" ma:versionID="3e0af85c44df2f69a5ea83e7907b5e93">
  <xsd:schema xmlns:xsd="http://www.w3.org/2001/XMLSchema" xmlns:xs="http://www.w3.org/2001/XMLSchema" xmlns:p="http://schemas.microsoft.com/office/2006/metadata/properties" xmlns:ns2="0c98f31b-11bc-4497-8798-633766af6004" targetNamespace="http://schemas.microsoft.com/office/2006/metadata/properties" ma:root="true" ma:fieldsID="e88fb6fcfd0e97906131b44c8c5b160d" ns2:_="">
    <xsd:import namespace="0c98f31b-11bc-4497-8798-633766af600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98f31b-11bc-4497-8798-633766af60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5219AF4-33A2-4DB9-B3D8-FE58AB8A7F58}"/>
</file>

<file path=customXml/itemProps2.xml><?xml version="1.0" encoding="utf-8"?>
<ds:datastoreItem xmlns:ds="http://schemas.openxmlformats.org/officeDocument/2006/customXml" ds:itemID="{16968325-020D-4CB9-9087-8E1B9D85EDAF}"/>
</file>

<file path=customXml/itemProps3.xml><?xml version="1.0" encoding="utf-8"?>
<ds:datastoreItem xmlns:ds="http://schemas.openxmlformats.org/officeDocument/2006/customXml" ds:itemID="{D442DC97-1354-475B-91E5-3F67E86BF92A}"/>
</file>

<file path=docProps/app.xml><?xml version="1.0" encoding="utf-8"?>
<Properties xmlns="http://schemas.openxmlformats.org/officeDocument/2006/extended-properties" xmlns:vt="http://schemas.openxmlformats.org/officeDocument/2006/docPropsVTypes">
  <Template/>
  <TotalTime>506</TotalTime>
  <Words>1318</Words>
  <Application>Microsoft Office PowerPoint</Application>
  <PresentationFormat>Grand écran</PresentationFormat>
  <Paragraphs>136</Paragraphs>
  <Slides>8</Slides>
  <Notes>3</Notes>
  <HiddenSlides>0</HiddenSlides>
  <MMClips>0</MMClips>
  <ScaleCrop>false</ScaleCrop>
  <HeadingPairs>
    <vt:vector size="8" baseType="variant">
      <vt:variant>
        <vt:lpstr>Polices utilisées</vt:lpstr>
      </vt:variant>
      <vt:variant>
        <vt:i4>5</vt:i4>
      </vt:variant>
      <vt:variant>
        <vt:lpstr>Thème</vt:lpstr>
      </vt:variant>
      <vt:variant>
        <vt:i4>2</vt:i4>
      </vt:variant>
      <vt:variant>
        <vt:lpstr>Serveurs OLE incorporés</vt:lpstr>
      </vt:variant>
      <vt:variant>
        <vt:i4>1</vt:i4>
      </vt:variant>
      <vt:variant>
        <vt:lpstr>Titres des diapositives</vt:lpstr>
      </vt:variant>
      <vt:variant>
        <vt:i4>8</vt:i4>
      </vt:variant>
    </vt:vector>
  </HeadingPairs>
  <TitlesOfParts>
    <vt:vector size="16" baseType="lpstr">
      <vt:lpstr>Agency FB</vt:lpstr>
      <vt:lpstr>Arial</vt:lpstr>
      <vt:lpstr>Calibri</vt:lpstr>
      <vt:lpstr>FuturaCom-BoldCondensed</vt:lpstr>
      <vt:lpstr>Tw Cen MT</vt:lpstr>
      <vt:lpstr>Circuit</vt:lpstr>
      <vt:lpstr>1_Circuit</vt:lpstr>
      <vt:lpstr>Image bitmap</vt:lpstr>
      <vt:lpstr>Présentation PowerPoint</vt:lpstr>
      <vt:lpstr>Présentation PowerPoint</vt:lpstr>
      <vt:lpstr>Présentation PowerPoint</vt:lpstr>
      <vt:lpstr>Présentation PowerPoint</vt:lpstr>
      <vt:lpstr>Présentation PowerPoint</vt:lpstr>
      <vt:lpstr>Présentation PowerPoint</vt:lpstr>
      <vt:lpstr> OMA TeStFest montpellier </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hatem</dc:creator>
  <cp:lastModifiedBy>Sabrina LURIE</cp:lastModifiedBy>
  <cp:revision>147</cp:revision>
  <dcterms:modified xsi:type="dcterms:W3CDTF">2019-12-16T13:27:00Z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0x01010052142BF77FBCD949AAB9A59C5A9DBC6D</vt:lpwstr>
  </property>
</Properties>
</file>